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04" r:id="rId4"/>
    <p:sldId id="305" r:id="rId5"/>
    <p:sldId id="306" r:id="rId6"/>
    <p:sldId id="266" r:id="rId7"/>
    <p:sldId id="296" r:id="rId8"/>
    <p:sldId id="309" r:id="rId9"/>
    <p:sldId id="310" r:id="rId10"/>
    <p:sldId id="311" r:id="rId11"/>
    <p:sldId id="312" r:id="rId12"/>
    <p:sldId id="313" r:id="rId13"/>
    <p:sldId id="314" r:id="rId14"/>
    <p:sldId id="307" r:id="rId15"/>
    <p:sldId id="308" r:id="rId16"/>
    <p:sldId id="299" r:id="rId17"/>
    <p:sldId id="289" r:id="rId18"/>
    <p:sldId id="300" r:id="rId19"/>
    <p:sldId id="301" r:id="rId20"/>
    <p:sldId id="293" r:id="rId21"/>
    <p:sldId id="290" r:id="rId22"/>
    <p:sldId id="302" r:id="rId23"/>
    <p:sldId id="292" r:id="rId24"/>
    <p:sldId id="303" r:id="rId25"/>
    <p:sldId id="291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3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73004336143155"/>
          <c:y val="0.16225721603399951"/>
          <c:w val="0.7296369626311168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98-4D41-BA30-BEFE505BA7E9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98-4D41-BA30-BEFE505BA7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F2B5E"/>
                    </a:solidFill>
                    <a:latin typeface="Mont Regular" panose="00000700000000000000" pitchFamily="2" charset="0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rgbClr val="0F2B5E"/>
                    </a:solidFill>
                  </a:rPr>
                  <a:t>z</a:t>
                </a:r>
                <a:endParaRPr lang="ru-RU" dirty="0">
                  <a:solidFill>
                    <a:srgbClr val="0F2B5E"/>
                  </a:solidFill>
                </a:endParaRPr>
              </a:p>
            </c:rich>
          </c:tx>
          <c:layout>
            <c:manualLayout>
              <c:xMode val="edge"/>
              <c:yMode val="edge"/>
              <c:x val="0.92469701648996139"/>
              <c:y val="0.682301442990847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F2B5E"/>
                  </a:solidFill>
                  <a:latin typeface="Mont Regular" panose="00000700000000000000" pitchFamily="2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Mont Regular" panose="00000700000000000000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583139659953101E-2"/>
          <c:y val="0.33439086343901614"/>
          <c:w val="0.65432980432059917"/>
          <c:h val="0.5062106497025111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ReLU(z)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Лист1!$B$2:$B$73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0F2-4EFE-9088-351404D9961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ReLU'(z)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Лист1!$C$2:$C$73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0F2-4EFE-9088-351404D99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0341472"/>
        <c:axId val="670343120"/>
      </c:scatterChart>
      <c:valAx>
        <c:axId val="670341472"/>
        <c:scaling>
          <c:orientation val="minMax"/>
          <c:max val="2"/>
          <c:min val="-2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13479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ln>
                  <a:noFill/>
                </a:ln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3120"/>
        <c:crosses val="autoZero"/>
        <c:crossBetween val="midCat"/>
      </c:valAx>
      <c:valAx>
        <c:axId val="670343120"/>
        <c:scaling>
          <c:orientation val="minMax"/>
          <c:max val="2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1472"/>
        <c:crosses val="autoZero"/>
        <c:crossBetween val="midCat"/>
        <c:majorUnit val="0.5"/>
        <c:minorUnit val="0.2"/>
      </c:valAx>
      <c:spPr>
        <a:noFill/>
        <a:ln>
          <a:solidFill>
            <a:srgbClr val="0F2B5E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EE514-B25D-4C83-8BBC-E098F1A4D3A5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9EA91-D764-464B-812F-9F9BEC13FB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3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6478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363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0219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6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7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07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5521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3384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4344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163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5707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852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9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68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85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14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6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9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5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0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2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73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0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2E13-4EDB-4163-9DAD-2CA69A94C75C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5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7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11" Type="http://schemas.openxmlformats.org/officeDocument/2006/relationships/hyperlink" Target="https://stocksnap.io/search/eye" TargetMode="External"/><Relationship Id="rId5" Type="http://schemas.openxmlformats.org/officeDocument/2006/relationships/image" Target="../media/image10.jpeg"/><Relationship Id="rId15" Type="http://schemas.openxmlformats.org/officeDocument/2006/relationships/image" Target="../media/image19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F2B5E"/>
                </a:solidFill>
                <a:latin typeface="Mont SemiBold Italic"/>
                <a:cs typeface="+mn-cs"/>
              </a:rPr>
              <a:t>Основы нейронных 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29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634" y="346646"/>
            <a:ext cx="9881510" cy="634082"/>
          </a:xfrm>
        </p:spPr>
        <p:txBody>
          <a:bodyPr>
            <a:noAutofit/>
          </a:bodyPr>
          <a:lstStyle/>
          <a:p>
            <a:pPr lvl="1"/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Синапс, матрица весов и понятие о инициализации весов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9634" y="1080026"/>
            <a:ext cx="971680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Синапс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это связь между двумя нейронами.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У синапсов 1 параметр — вес.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Благодаря ему, входная информация изменяется, когда передается от одного нейрона к другому.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совокупность весов нейронной сети - матрица весов</a:t>
            </a:r>
            <a:b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</a:b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во время инициализации (старта) нейронной сети, веса расставляются в случайном порядке.</a:t>
            </a:r>
          </a:p>
        </p:txBody>
      </p:sp>
      <p:pic>
        <p:nvPicPr>
          <p:cNvPr id="5" name="Рисунок 4" descr="https://neuralnet.info/wp-content/uploads/2017/08/3-artificial_neuron_mode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271" y="4219347"/>
            <a:ext cx="4741446" cy="182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s://neuralnet.info/wp-content/uploads/2017/08/3-one-layer-ann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83" y="3791524"/>
            <a:ext cx="4644311" cy="2621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2175434" y="6043912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Синапсы с весом </a:t>
            </a:r>
            <a:r>
              <a:rPr lang="en-US" dirty="0" err="1"/>
              <a:t>wi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807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5350" y="331255"/>
            <a:ext cx="9649644" cy="634082"/>
          </a:xfrm>
        </p:spPr>
        <p:txBody>
          <a:bodyPr>
            <a:noAutofit/>
          </a:bodyPr>
          <a:lstStyle/>
          <a:p>
            <a:pPr lvl="3"/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Функция активации – </a:t>
            </a:r>
            <a:r>
              <a:rPr lang="ru-RU" sz="28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сигмоид</a:t>
            </a:r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гиперболический тангенс, </a:t>
            </a:r>
            <a:r>
              <a:rPr lang="en-US" sz="28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ReLU</a:t>
            </a:r>
            <a:r>
              <a:rPr lang="ru-RU" sz="28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пороговая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2479" y="1080027"/>
            <a:ext cx="10990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Функция активации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— это способ симуляции нелинейного поведения персептрона</a:t>
            </a:r>
          </a:p>
        </p:txBody>
      </p:sp>
      <p:pic>
        <p:nvPicPr>
          <p:cNvPr id="10" name="Рисунок 9" descr="https://habrastorage.org/files/150/8ef/062/1508ef06235444c3bc74a942812b4eb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26" y="1725626"/>
            <a:ext cx="2806230" cy="191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https://habrastorage.org/files/c71/db2/a75/c71db2a756494e5298ed1d5b5f15cbc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67" y="1628503"/>
            <a:ext cx="2802461" cy="183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s://cdn-images-1.medium.com/max/1600/1*oePAhrm74RNnNEolprmTaQ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219150"/>
            <a:ext cx="2076450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Image3600.gif (1543 bytes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4196290"/>
            <a:ext cx="21209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6538722" y="5834590"/>
            <a:ext cx="217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Пороговая функция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704526" y="5949280"/>
            <a:ext cx="66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43085" y="3645024"/>
            <a:ext cx="104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Сигмоид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32505" y="3642073"/>
            <a:ext cx="270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Гиперболический тангенс</a:t>
            </a:r>
          </a:p>
        </p:txBody>
      </p:sp>
    </p:spTree>
    <p:extLst>
      <p:ext uri="{BB962C8B-B14F-4D97-AF65-F5344CB8AC3E}">
        <p14:creationId xmlns:p14="http://schemas.microsoft.com/office/powerpoint/2010/main" val="43996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7461" y="346646"/>
            <a:ext cx="9493683" cy="634082"/>
          </a:xfrm>
        </p:spPr>
        <p:txBody>
          <a:bodyPr>
            <a:noAutofit/>
          </a:bodyPr>
          <a:lstStyle/>
          <a:p>
            <a:pPr lvl="3"/>
            <a:r>
              <a:rPr lang="ru-RU" sz="24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Функция активации – </a:t>
            </a:r>
            <a:r>
              <a:rPr lang="ru-RU" sz="24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сигмоид</a:t>
            </a:r>
            <a:r>
              <a:rPr lang="ru-RU" sz="24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гиперболический тангенс, </a:t>
            </a:r>
            <a:r>
              <a:rPr lang="en-US" sz="24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ReLU</a:t>
            </a:r>
            <a:r>
              <a:rPr lang="ru-RU" sz="24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пороговая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2479" y="1080027"/>
            <a:ext cx="10990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Функция активации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— это способ симуляции нелинейного поведения персептрона</a:t>
            </a: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D396A4E5-77B8-425C-8F28-8BDF40E379F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5876" y="1543756"/>
          <a:ext cx="5452772" cy="231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80BB245-68C0-4790-9D84-CD27233B4817}"/>
              </a:ext>
            </a:extLst>
          </p:cNvPr>
          <p:cNvSpPr txBox="1"/>
          <p:nvPr/>
        </p:nvSpPr>
        <p:spPr bwMode="auto">
          <a:xfrm>
            <a:off x="-178528" y="3675558"/>
            <a:ext cx="6966892" cy="339887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>
            <a:defPPr>
              <a:defRPr lang="ru-RU"/>
            </a:defPPr>
            <a:lvl1pPr algn="ctr">
              <a:defRPr sz="120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ru-RU" sz="1200" dirty="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rPr>
              <a:t>Логистическая функция и ее производная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6943509-55C6-4635-AA9D-A1D6C293FEAB}"/>
              </a:ext>
            </a:extLst>
          </p:cNvPr>
          <p:cNvGrpSpPr/>
          <p:nvPr/>
        </p:nvGrpSpPr>
        <p:grpSpPr>
          <a:xfrm>
            <a:off x="5509198" y="2156556"/>
            <a:ext cx="1861639" cy="794769"/>
            <a:chOff x="5782402" y="4066231"/>
            <a:chExt cx="1861639" cy="794769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CF2EC815-FB2F-424D-B8FC-0400E8027375}"/>
                </a:ext>
              </a:extLst>
            </p:cNvPr>
            <p:cNvGrpSpPr/>
            <p:nvPr/>
          </p:nvGrpSpPr>
          <p:grpSpPr>
            <a:xfrm>
              <a:off x="5782402" y="4066231"/>
              <a:ext cx="1861639" cy="794769"/>
              <a:chOff x="9229377" y="4353909"/>
              <a:chExt cx="1713195" cy="731395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F58FCC9-9129-4F22-B981-2FFF7EEDF9A6}"/>
                  </a:ext>
                </a:extLst>
              </p:cNvPr>
              <p:cNvSpPr/>
              <p:nvPr/>
            </p:nvSpPr>
            <p:spPr>
              <a:xfrm>
                <a:off x="9229377" y="4353909"/>
                <a:ext cx="1061546" cy="731395"/>
              </a:xfrm>
              <a:prstGeom prst="rect">
                <a:avLst/>
              </a:prstGeom>
              <a:ln>
                <a:solidFill>
                  <a:srgbClr val="0F2B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05B640B4-F718-4C54-86FB-4ACFCB9F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614042"/>
                <a:ext cx="471048" cy="0"/>
              </a:xfrm>
              <a:prstGeom prst="line">
                <a:avLst/>
              </a:prstGeom>
              <a:ln w="28575">
                <a:solidFill>
                  <a:srgbClr val="0F2B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7951F8DB-A84B-4DDF-84B0-6A97A0ECE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866291"/>
                <a:ext cx="536028" cy="0"/>
              </a:xfrm>
              <a:prstGeom prst="line">
                <a:avLst/>
              </a:prstGeom>
              <a:ln w="28575">
                <a:solidFill>
                  <a:srgbClr val="C0003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A08F5-260A-469B-B5EF-9BC01CB415C3}"/>
                </a:ext>
              </a:extLst>
            </p:cNvPr>
            <p:cNvSpPr txBox="1"/>
            <p:nvPr/>
          </p:nvSpPr>
          <p:spPr>
            <a:xfrm>
              <a:off x="5875283" y="4147141"/>
              <a:ext cx="105014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sigma(z)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sigma’(z)</a:t>
              </a:r>
            </a:p>
          </p:txBody>
        </p:sp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DBEE0DC-9BC9-450E-A1D3-BA677E2FD8F3}"/>
              </a:ext>
            </a:extLst>
          </p:cNvPr>
          <p:cNvSpPr/>
          <p:nvPr/>
        </p:nvSpPr>
        <p:spPr bwMode="auto">
          <a:xfrm>
            <a:off x="5528648" y="5249566"/>
            <a:ext cx="1153526" cy="794769"/>
          </a:xfrm>
          <a:prstGeom prst="rect">
            <a:avLst/>
          </a:prstGeom>
          <a:ln>
            <a:solidFill>
              <a:srgbClr val="0F2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6719B31-C03B-45B2-95F4-0D677C6A90F2}"/>
              </a:ext>
            </a:extLst>
          </p:cNvPr>
          <p:cNvCxnSpPr>
            <a:cxnSpLocks/>
          </p:cNvCxnSpPr>
          <p:nvPr/>
        </p:nvCxnSpPr>
        <p:spPr bwMode="auto">
          <a:xfrm>
            <a:off x="6801924" y="5740614"/>
            <a:ext cx="582474" cy="0"/>
          </a:xfrm>
          <a:prstGeom prst="line">
            <a:avLst/>
          </a:prstGeom>
          <a:ln w="28575">
            <a:solidFill>
              <a:srgbClr val="C0003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Диаграмма 28">
            <a:extLst>
              <a:ext uri="{FF2B5EF4-FFF2-40B4-BE49-F238E27FC236}">
                <a16:creationId xmlns:a16="http://schemas.microsoft.com/office/drawing/2014/main" id="{F1D26C03-2FB4-48EA-8D95-26A2020B2B9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27461" y="4184276"/>
          <a:ext cx="6061752" cy="256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D81C87B-361F-4FCE-B3FE-E295618E1019}"/>
              </a:ext>
            </a:extLst>
          </p:cNvPr>
          <p:cNvSpPr txBox="1"/>
          <p:nvPr/>
        </p:nvSpPr>
        <p:spPr bwMode="auto">
          <a:xfrm>
            <a:off x="5590836" y="5310027"/>
            <a:ext cx="1050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(z)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’(z)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D99E2C7-C046-4AB2-9161-89A061D28845}"/>
              </a:ext>
            </a:extLst>
          </p:cNvPr>
          <p:cNvCxnSpPr>
            <a:cxnSpLocks/>
          </p:cNvCxnSpPr>
          <p:nvPr/>
        </p:nvCxnSpPr>
        <p:spPr bwMode="auto">
          <a:xfrm>
            <a:off x="6801927" y="5466509"/>
            <a:ext cx="511864" cy="0"/>
          </a:xfrm>
          <a:prstGeom prst="line">
            <a:avLst/>
          </a:prstGeom>
          <a:ln w="28575">
            <a:solidFill>
              <a:srgbClr val="0F2B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buClr>
                    <a:schemeClr val="accent1"/>
                  </a:buClr>
                </a:pP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Сигмоид</a:t>
                </a:r>
                <a:r>
                  <a:rPr lang="ru-RU" sz="22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(логистическая функция):</a:t>
                </a:r>
              </a:p>
              <a:p>
                <a:pPr marL="0" lvl="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b="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2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  <a:blipFill>
                <a:blip r:embed="rId4"/>
                <a:stretch>
                  <a:fillRect l="-270" t="-4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spcAft>
                    <a:spcPts val="2800"/>
                  </a:spcAft>
                  <a:buClr>
                    <a:schemeClr val="accent1"/>
                  </a:buClr>
                  <a:tabLst>
                    <a:tab pos="447675" algn="l"/>
                  </a:tabLst>
                </a:pPr>
                <a:r>
                  <a:rPr lang="en-US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По</a:t>
                </a: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лулинейная</a:t>
                </a: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 функция </a:t>
                </a:r>
                <a:r>
                  <a:rPr lang="en-US" sz="2200" dirty="0">
                    <a:latin typeface="Mont Regular" panose="00000700000000000000" pitchFamily="2" charset="0"/>
                  </a:rPr>
                  <a:t>(</a:t>
                </a:r>
                <a:r>
                  <a:rPr lang="en-US" sz="2200" dirty="0" err="1">
                    <a:latin typeface="Mont Regular" panose="00000700000000000000" pitchFamily="2" charset="0"/>
                  </a:rPr>
                  <a:t>ReLU</a:t>
                </a:r>
                <a:r>
                  <a:rPr lang="en-US" sz="2200" dirty="0">
                    <a:latin typeface="Mont Regular" panose="00000700000000000000" pitchFamily="2" charset="0"/>
                  </a:rPr>
                  <a:t>):</a:t>
                </a:r>
              </a:p>
              <a:p>
                <a:pPr marL="265113" lvl="3" indent="-26511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eLU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0" lvl="3">
                  <a:buClr>
                    <a:schemeClr val="accent1"/>
                  </a:buClr>
                </a:pPr>
                <a:endParaRPr lang="ru-RU" sz="24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265113" lvl="3" indent="-265113">
                  <a:buClr>
                    <a:schemeClr val="accent1"/>
                  </a:buClr>
                </a:pPr>
                <a:endParaRPr lang="en-US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  <a:blipFill>
                <a:blip r:embed="rId5"/>
                <a:stretch>
                  <a:fillRect l="-284" r="-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21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143" y="346646"/>
            <a:ext cx="10868297" cy="634082"/>
          </a:xfrm>
        </p:spPr>
        <p:txBody>
          <a:bodyPr>
            <a:noAutofit/>
          </a:bodyPr>
          <a:lstStyle/>
          <a:p>
            <a:pPr lvl="1"/>
            <a:r>
              <a:rPr lang="ru-RU" sz="32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Многослойный </a:t>
            </a:r>
            <a:r>
              <a:rPr lang="ru-RU" sz="32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перцептрон</a:t>
            </a:r>
            <a:endParaRPr lang="ru-RU" sz="32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26" y="1688615"/>
            <a:ext cx="3749622" cy="13752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505097" y="980729"/>
            <a:ext cx="10850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Формальные нейроны могут объединяться в сети различным образом. Самым распространенным видом сети стал многослойный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перцептрон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0925" y="3178955"/>
            <a:ext cx="11512732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Сеть состоит из произвольного количества слоев нейронов.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Нейроны каждого слоя соединяются с нейронами предыдущего и последующего слоев по принципу "каждый с каждым".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Первый слой называется сенсорным или входным,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внутренние слои называются скрытыми или ассоциативными,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последний — выходным или результативным.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Количество нейронов в слоях может быть произвольным. Обычно во всех скрытых слоях одинаковое количество нейронов</a:t>
            </a:r>
          </a:p>
        </p:txBody>
      </p:sp>
    </p:spTree>
    <p:extLst>
      <p:ext uri="{BB962C8B-B14F-4D97-AF65-F5344CB8AC3E}">
        <p14:creationId xmlns:p14="http://schemas.microsoft.com/office/powerpoint/2010/main" val="103531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8"/>
            <a:ext cx="10883781" cy="851581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Глубокие нейронные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7591" y="924791"/>
            <a:ext cx="11374451" cy="5756091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2400" dirty="0" err="1">
                <a:solidFill>
                  <a:srgbClr val="0F2B5E"/>
                </a:solidFill>
              </a:rPr>
              <a:t>Полносвязные</a:t>
            </a:r>
            <a:r>
              <a:rPr lang="ru-RU" sz="2400" dirty="0">
                <a:solidFill>
                  <a:srgbClr val="0F2B5E"/>
                </a:solidFill>
              </a:rPr>
              <a:t> сети (FCN)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Многослойный персептрон (MLP, FCNN);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Нелинейная 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авторегрессионная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сеть (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nar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narx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ar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-net,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deepAR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Локально-связанные сети</a:t>
            </a:r>
          </a:p>
          <a:p>
            <a:pPr>
              <a:spcBef>
                <a:spcPts val="0"/>
              </a:spcBef>
            </a:pPr>
            <a:r>
              <a:rPr lang="ru-RU" sz="2400" dirty="0" err="1">
                <a:solidFill>
                  <a:srgbClr val="0F2B5E"/>
                </a:solidFill>
              </a:rPr>
              <a:t>Сверточная</a:t>
            </a:r>
            <a:r>
              <a:rPr lang="ru-RU" sz="2400" dirty="0">
                <a:solidFill>
                  <a:srgbClr val="0F2B5E"/>
                </a:solidFill>
              </a:rPr>
              <a:t> нейронная сеть (CNN)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1-d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2d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, 3-d, …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-</a:t>
            </a:r>
            <a:r>
              <a:rPr lang="ru-RU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conv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для многомерных данных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Комбинационные подходы (с использование других подходов)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расширенная свертка, случайная свертка,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 </a:t>
            </a:r>
            <a:r>
              <a:rPr lang="en-US" sz="1800" dirty="0" err="1">
                <a:solidFill>
                  <a:srgbClr val="0F2B5E"/>
                </a:solidFill>
                <a:latin typeface="Mont Regular" panose="00000700000000000000" pitchFamily="2" charset="0"/>
              </a:rPr>
              <a:t>тд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;</a:t>
            </a:r>
            <a:endParaRPr lang="en-US" sz="18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 lvl="0">
              <a:spcBef>
                <a:spcPts val="0"/>
              </a:spcBef>
            </a:pPr>
            <a:r>
              <a:rPr lang="ru-RU" sz="2400" dirty="0">
                <a:solidFill>
                  <a:srgbClr val="0F2B5E"/>
                </a:solidFill>
              </a:rPr>
              <a:t>Рекуррентная нейронная сеть (RNN)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Простой подход (RNN, LSTM, 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двунаправленный подход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RNN,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LSTM,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Bi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многоуровневый или глубокий подход RNN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Deep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RNN, 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Deep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LSTM,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Deep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 GRU);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гибридный (Рекуррентная нейронная сеть + CNN) подход;</a:t>
            </a:r>
          </a:p>
          <a:p>
            <a:pPr>
              <a:spcBef>
                <a:spcPts val="0"/>
              </a:spcBef>
            </a:pPr>
            <a:r>
              <a:rPr lang="ru-RU" sz="2400" dirty="0">
                <a:solidFill>
                  <a:srgbClr val="0F2B5E"/>
                </a:solidFill>
              </a:rPr>
              <a:t>Модели на основе внимания и трансформеров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кодировщик внимания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Attention, Self Attention, Encoder-Decoder Attention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);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Трансформеры. (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Patches + 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Multi</a:t>
            </a: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head Self Attention + MLP)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;</a:t>
            </a:r>
          </a:p>
          <a:p>
            <a:pPr lvl="1">
              <a:spcBef>
                <a:spcPts val="0"/>
              </a:spcBef>
            </a:pP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гибридный подход (CNN-внимание и т. д.).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Mixer-</a:t>
            </a:r>
            <a:r>
              <a:rPr lang="ru-RU" sz="1800" dirty="0">
                <a:solidFill>
                  <a:srgbClr val="0F2B5E"/>
                </a:solidFill>
                <a:latin typeface="Mont Regular" panose="00000700000000000000" pitchFamily="2" charset="0"/>
              </a:rPr>
              <a:t>MLP (трансформаторы без внимания).</a:t>
            </a:r>
          </a:p>
          <a:p>
            <a:pPr lvl="1">
              <a:spcBef>
                <a:spcPts val="0"/>
              </a:spcBef>
            </a:pPr>
            <a:endParaRPr lang="ru-RU" sz="1800" dirty="0"/>
          </a:p>
          <a:p>
            <a:pPr lvl="1">
              <a:spcBef>
                <a:spcPts val="0"/>
              </a:spcBef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669395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9C60ED1-C919-0B73-678A-59F18C085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EC24D3A-B4BD-C764-4019-8ECB4B8B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5"/>
          <a:stretch/>
        </p:blipFill>
        <p:spPr bwMode="auto">
          <a:xfrm>
            <a:off x="1" y="0"/>
            <a:ext cx="6395754" cy="531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BCC934-6A7F-D8E4-D9C2-4DA458ACC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5"/>
          <a:stretch/>
        </p:blipFill>
        <p:spPr bwMode="auto">
          <a:xfrm>
            <a:off x="6200260" y="429657"/>
            <a:ext cx="5818475" cy="50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B3957-3B20-BA20-F707-ADEBE1E49F54}"/>
              </a:ext>
            </a:extLst>
          </p:cNvPr>
          <p:cNvSpPr txBox="1"/>
          <p:nvPr/>
        </p:nvSpPr>
        <p:spPr>
          <a:xfrm>
            <a:off x="2612500" y="593127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www.asimovinstitute.org</a:t>
            </a:r>
            <a:r>
              <a:rPr lang="ru-RU" dirty="0"/>
              <a:t>/</a:t>
            </a:r>
            <a:r>
              <a:rPr lang="ru-RU" dirty="0" err="1"/>
              <a:t>neural-network-zoo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6921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173690" y="215331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pic>
        <p:nvPicPr>
          <p:cNvPr id="1026" name="Picture 2" descr="Sample of a training dataset | Download 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7" y="1314123"/>
            <a:ext cx="6518690" cy="44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1406" y="83748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7929" y="1206820"/>
            <a:ext cx="4483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Признаки данных выделены, осталось выбрать нужные</a:t>
            </a:r>
          </a:p>
        </p:txBody>
      </p:sp>
      <p:pic>
        <p:nvPicPr>
          <p:cNvPr id="2050" name="Picture 2" descr="XGBoost: The super star of algorithms in ML competition - A.I. Shelf">
            <a:extLst>
              <a:ext uri="{FF2B5EF4-FFF2-40B4-BE49-F238E27FC236}">
                <a16:creationId xmlns:a16="http://schemas.microsoft.com/office/drawing/2014/main" id="{D7BD074E-65D8-7BE1-90D7-4224E099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29" y="1853151"/>
            <a:ext cx="3705054" cy="12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ster CatBoost in Python 3: Your Guide to Machine Learning Excellence –  Innovate Yourself">
            <a:extLst>
              <a:ext uri="{FF2B5EF4-FFF2-40B4-BE49-F238E27FC236}">
                <a16:creationId xmlns:a16="http://schemas.microsoft.com/office/drawing/2014/main" id="{39711846-6DC1-0EC3-6E31-64B0E3C99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26" y="2763557"/>
            <a:ext cx="2725305" cy="114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Welcome to LightGBM's documentation! — LightGBM 4.0.0 documentation">
            <a:extLst>
              <a:ext uri="{FF2B5EF4-FFF2-40B4-BE49-F238E27FC236}">
                <a16:creationId xmlns:a16="http://schemas.microsoft.com/office/drawing/2014/main" id="{A172F2FD-C34A-4446-D2EE-4F86C02CDA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10" descr="Welcome to LightGBM's documentation! — LightGBM 4.0.0 documentation">
            <a:extLst>
              <a:ext uri="{FF2B5EF4-FFF2-40B4-BE49-F238E27FC236}">
                <a16:creationId xmlns:a16="http://schemas.microsoft.com/office/drawing/2014/main" id="{132ACD6F-1162-ADCC-6F11-9350D4E9BD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E8C3C7-7DF1-00B9-77E5-DBF211E9E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626" y="3720241"/>
            <a:ext cx="3058465" cy="902498"/>
          </a:xfrm>
          <a:prstGeom prst="rect">
            <a:avLst/>
          </a:prstGeom>
        </p:spPr>
      </p:pic>
      <p:pic>
        <p:nvPicPr>
          <p:cNvPr id="5" name="Picture 2" descr="scikit-learn - Wikipedia">
            <a:extLst>
              <a:ext uri="{FF2B5EF4-FFF2-40B4-BE49-F238E27FC236}">
                <a16:creationId xmlns:a16="http://schemas.microsoft.com/office/drawing/2014/main" id="{DFA6D7D9-1E8B-206C-30C9-1405D8BDA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4689004"/>
            <a:ext cx="3512126" cy="18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432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3072" y="1567248"/>
            <a:ext cx="2484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Временные ряды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2823" y="1059417"/>
            <a:ext cx="5312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Признаки данных невыделенные, данные последовательны, семантическая плотность не высокая</a:t>
            </a:r>
          </a:p>
        </p:txBody>
      </p:sp>
      <p:pic>
        <p:nvPicPr>
          <p:cNvPr id="2052" name="Picture 4" descr="Multivariate Time Series Forecasting In Python Forecaste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0238"/>
            <a:ext cx="7168639" cy="403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ynthetic Time Series Data Creation for Fin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47" y="3595687"/>
            <a:ext cx="5187873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eature Engineering Techniques For Time Series Da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70" y="1008235"/>
            <a:ext cx="3324225" cy="24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640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18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Временные ряды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1977" y="1059417"/>
            <a:ext cx="4483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Признаки данных невыделенные, данные последовательны, семантическая плотность не высокая</a:t>
            </a:r>
          </a:p>
        </p:txBody>
      </p:sp>
      <p:pic>
        <p:nvPicPr>
          <p:cNvPr id="2052" name="Picture 4" descr="Multivariate Time Series Forecasting In Python Forecasteg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0" y="1962560"/>
            <a:ext cx="4634345" cy="26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ynthetic Time Series Data Creation for Fin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15" y="4401633"/>
            <a:ext cx="3844711" cy="24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eature Engineering Techniques For Time Series Da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9" y="4569379"/>
            <a:ext cx="2779837" cy="20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ktime-backup · PyPI">
            <a:extLst>
              <a:ext uri="{FF2B5EF4-FFF2-40B4-BE49-F238E27FC236}">
                <a16:creationId xmlns:a16="http://schemas.microsoft.com/office/drawing/2014/main" id="{478A3303-190C-DDD9-2245-A1589780C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227" y="1059417"/>
            <a:ext cx="1739147" cy="17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icture background">
            <a:extLst>
              <a:ext uri="{FF2B5EF4-FFF2-40B4-BE49-F238E27FC236}">
                <a16:creationId xmlns:a16="http://schemas.microsoft.com/office/drawing/2014/main" id="{2493FC93-CD2F-21D2-9E80-A1F18BDB0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867" y="2209729"/>
            <a:ext cx="2127606" cy="59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592AA04-D018-1FAC-7547-E9518FD26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23" r="55511" b="5901"/>
          <a:stretch/>
        </p:blipFill>
        <p:spPr bwMode="auto">
          <a:xfrm>
            <a:off x="9144240" y="3195374"/>
            <a:ext cx="2496376" cy="85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EFB4B-8807-BB3E-8362-0FE050310E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7132" y="5739461"/>
            <a:ext cx="2400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8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18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Временные ряды</a:t>
            </a:r>
          </a:p>
        </p:txBody>
      </p:sp>
      <p:pic>
        <p:nvPicPr>
          <p:cNvPr id="2052" name="Picture 4" descr="Multivariate Time Series Forecasting In Python Forecasteg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1" y="1962560"/>
            <a:ext cx="3550302" cy="199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ynthetic Time Series Data Creation for Fin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7" y="4499909"/>
            <a:ext cx="3385522" cy="21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EFB4B-8807-BB3E-8362-0FE050310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75" y="1055916"/>
            <a:ext cx="2400300" cy="533400"/>
          </a:xfrm>
          <a:prstGeom prst="rect">
            <a:avLst/>
          </a:prstGeom>
        </p:spPr>
      </p:pic>
      <p:pic>
        <p:nvPicPr>
          <p:cNvPr id="3074" name="Picture 2" descr="Unrolled LSTM uses time series data as input. | Download Scientific Diagram">
            <a:extLst>
              <a:ext uri="{FF2B5EF4-FFF2-40B4-BE49-F238E27FC236}">
                <a16:creationId xmlns:a16="http://schemas.microsoft.com/office/drawing/2014/main" id="{BC3D9C30-4737-948F-F458-3CF343A1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70" y="994762"/>
            <a:ext cx="4911578" cy="24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2E7FEE1D-E1B0-701B-9F43-90C716FE8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383" y="2721227"/>
            <a:ext cx="4200790" cy="212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03095581-DEA6-9A4E-410F-C33947827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33"/>
          <a:stretch/>
        </p:blipFill>
        <p:spPr bwMode="auto">
          <a:xfrm>
            <a:off x="7761080" y="3397531"/>
            <a:ext cx="4410183" cy="34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56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909" y="431392"/>
            <a:ext cx="10515600" cy="1325563"/>
          </a:xfrm>
        </p:spPr>
        <p:txBody>
          <a:bodyPr>
            <a:no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Нейронные сети – один из видов работы с искусственным интеллектом</a:t>
            </a:r>
            <a:b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</a:br>
            <a:endParaRPr lang="ru-RU" sz="40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294709" y="431392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2" descr="https://habrastorage.org/files/2d4/41b/4b6/2d441b4b680a4e83a48a90d25d593ca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08" y="1587646"/>
            <a:ext cx="5889693" cy="478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818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4320" y="1168399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F2B5E"/>
                </a:solidFill>
                <a:latin typeface="Mont SemiBold Italic"/>
                <a:ea typeface="+mj-ea"/>
              </a:rPr>
              <a:t>Speech and audio</a:t>
            </a:r>
            <a:endParaRPr lang="ru-RU" sz="2400" dirty="0">
              <a:solidFill>
                <a:srgbClr val="0F2B5E"/>
              </a:solidFill>
              <a:latin typeface="Mont SemiBold Italic"/>
              <a:ea typeface="+mj-ea"/>
            </a:endParaRPr>
          </a:p>
        </p:txBody>
      </p:sp>
      <p:pic>
        <p:nvPicPr>
          <p:cNvPr id="6146" name="Picture 2" descr="AVSpeech Dataset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4" y="2067362"/>
            <a:ext cx="4775271" cy="409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agsHub/audio-datasets | DagsHu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9" y="4458298"/>
            <a:ext cx="6054725" cy="194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dio Deep Learning Made Simple (Part 1): State-of-the-Art Techniques | by  Ketan Doshi | Towards Data Scie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1158874"/>
            <a:ext cx="3997325" cy="364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48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rgbClr val="0F2B5E"/>
                </a:solidFill>
                <a:latin typeface="Mont SemiBold Italic"/>
                <a:ea typeface="+mj-ea"/>
              </a:defRPr>
            </a:lvl1pPr>
          </a:lstStyle>
          <a:p>
            <a:r>
              <a:rPr lang="ru-RU" dirty="0"/>
              <a:t>Изображения</a:t>
            </a:r>
          </a:p>
        </p:txBody>
      </p:sp>
      <p:pic>
        <p:nvPicPr>
          <p:cNvPr id="3074" name="Picture 2" descr="Meta-Dataset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1"/>
          <a:stretch/>
        </p:blipFill>
        <p:spPr bwMode="auto">
          <a:xfrm>
            <a:off x="241299" y="1807333"/>
            <a:ext cx="8966201" cy="21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deo Dataset Overvie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1" b="54834"/>
          <a:stretch/>
        </p:blipFill>
        <p:spPr bwMode="auto">
          <a:xfrm>
            <a:off x="241299" y="4891870"/>
            <a:ext cx="10461918" cy="17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7577" y="4328952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0F2B5E"/>
                </a:solidFill>
                <a:latin typeface="Mont SemiBold Italic"/>
                <a:ea typeface="+mj-ea"/>
              </a:rPr>
              <a:t>видео</a:t>
            </a:r>
          </a:p>
        </p:txBody>
      </p:sp>
      <p:pic>
        <p:nvPicPr>
          <p:cNvPr id="3078" name="Picture 6" descr="PointCloud-C Dataset | Papers With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75" y="2733562"/>
            <a:ext cx="2384425" cy="17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113913" y="1961888"/>
            <a:ext cx="3078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F2B5E"/>
                </a:solidFill>
                <a:latin typeface="Mont SemiBold Italic"/>
                <a:ea typeface="+mj-ea"/>
              </a:rPr>
              <a:t>3d </a:t>
            </a:r>
            <a:r>
              <a:rPr lang="ru-RU" dirty="0">
                <a:solidFill>
                  <a:srgbClr val="0F2B5E"/>
                </a:solidFill>
                <a:latin typeface="Mont SemiBold Italic"/>
                <a:ea typeface="+mj-ea"/>
              </a:rPr>
              <a:t>последовательности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079132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847" y="1438001"/>
            <a:ext cx="153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Изображения</a:t>
            </a:r>
          </a:p>
        </p:txBody>
      </p:sp>
      <p:pic>
        <p:nvPicPr>
          <p:cNvPr id="3074" name="Picture 2" descr="Meta-Dataset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1"/>
          <a:stretch/>
        </p:blipFill>
        <p:spPr bwMode="auto">
          <a:xfrm>
            <a:off x="281095" y="1053244"/>
            <a:ext cx="5918269" cy="139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5D730E1B-2AC2-7278-0C90-384DC5AA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91" y="2285867"/>
            <a:ext cx="6172353" cy="19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93A3BEE5-CEF3-5605-770C-5539DF89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2" y="3104430"/>
            <a:ext cx="4986433" cy="32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30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LP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2" b="21343"/>
          <a:stretch/>
        </p:blipFill>
        <p:spPr bwMode="auto">
          <a:xfrm>
            <a:off x="3998291" y="4267200"/>
            <a:ext cx="805400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oduction Machine Learning Pipeline for Text Classification with fast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087437"/>
            <a:ext cx="5394325" cy="303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I Text Data | TELUS Internation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33" y="1087437"/>
            <a:ext cx="4599941" cy="28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</p:spTree>
    <p:extLst>
      <p:ext uri="{BB962C8B-B14F-4D97-AF65-F5344CB8AC3E}">
        <p14:creationId xmlns:p14="http://schemas.microsoft.com/office/powerpoint/2010/main" val="78603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 и </a:t>
            </a:r>
            <a:r>
              <a:rPr lang="ru-RU" sz="3200" spc="-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нс</a:t>
            </a:r>
            <a:r>
              <a:rPr lang="ru-RU" sz="3200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них</a:t>
            </a:r>
          </a:p>
        </p:txBody>
      </p:sp>
      <p:pic>
        <p:nvPicPr>
          <p:cNvPr id="5124" name="Picture 4" descr="MLP Dataset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2" b="21343"/>
          <a:stretch/>
        </p:blipFill>
        <p:spPr bwMode="auto">
          <a:xfrm>
            <a:off x="4848915" y="842777"/>
            <a:ext cx="7203386" cy="23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oduction Machine Learning Pipeline for Text Classification with fast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1" y="929645"/>
            <a:ext cx="4742984" cy="266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I Text Data | TELUS Internation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033"/>
            <a:ext cx="4599941" cy="28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Are Transformers In NLP And It's Advantages - Knoldus Blogs">
            <a:extLst>
              <a:ext uri="{FF2B5EF4-FFF2-40B4-BE49-F238E27FC236}">
                <a16:creationId xmlns:a16="http://schemas.microsoft.com/office/drawing/2014/main" id="{3FBB8889-3B64-C43E-27DD-D6DCF3FB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3" y="3678208"/>
            <a:ext cx="4742984" cy="25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STM &amp; BERT models for Natural Language Processing (NLP)">
            <a:extLst>
              <a:ext uri="{FF2B5EF4-FFF2-40B4-BE49-F238E27FC236}">
                <a16:creationId xmlns:a16="http://schemas.microsoft.com/office/drawing/2014/main" id="{E039C2BC-C86A-2395-0342-4D0514087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79" y="3574688"/>
            <a:ext cx="5617237" cy="28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719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aph-dataset · GitHub Topics ·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835769"/>
            <a:ext cx="5232400" cy="53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L Unplugged Dataset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84" y="4209287"/>
            <a:ext cx="7843316" cy="241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Типы данных и </a:t>
            </a:r>
            <a:r>
              <a:rPr lang="ru-RU" sz="4000" dirty="0" err="1">
                <a:solidFill>
                  <a:srgbClr val="0F2B5E"/>
                </a:solidFill>
                <a:latin typeface="Mont SemiBold Italic"/>
                <a:ea typeface="+mj-ea"/>
              </a:rPr>
              <a:t>нс</a:t>
            </a:r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 для них</a:t>
            </a:r>
          </a:p>
        </p:txBody>
      </p:sp>
    </p:spTree>
    <p:extLst>
      <p:ext uri="{BB962C8B-B14F-4D97-AF65-F5344CB8AC3E}">
        <p14:creationId xmlns:p14="http://schemas.microsoft.com/office/powerpoint/2010/main" val="2455924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27" y="177119"/>
            <a:ext cx="10883781" cy="540728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Подходы </a:t>
            </a:r>
            <a:r>
              <a:rPr lang="en-US" b="1" dirty="0" err="1"/>
              <a:t>к</a:t>
            </a:r>
            <a:r>
              <a:rPr lang="en-US" b="1" dirty="0"/>
              <a:t> </a:t>
            </a:r>
            <a:r>
              <a:rPr lang="en-US" b="1" dirty="0" err="1"/>
              <a:t>арх</a:t>
            </a:r>
            <a:r>
              <a:rPr lang="ru-RU" b="1" dirty="0" err="1"/>
              <a:t>итектурам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69" y="717846"/>
            <a:ext cx="11374451" cy="6140153"/>
          </a:xfrm>
        </p:spPr>
        <p:txBody>
          <a:bodyPr>
            <a:noAutofit/>
          </a:bodyPr>
          <a:lstStyle/>
          <a:p>
            <a:pPr lvl="0"/>
            <a:r>
              <a:rPr lang="ru-RU" sz="2000" u="sng" dirty="0"/>
              <a:t> </a:t>
            </a:r>
            <a:endParaRPr lang="ru-RU" sz="2000" dirty="0"/>
          </a:p>
        </p:txBody>
      </p:sp>
      <p:sp>
        <p:nvSpPr>
          <p:cNvPr id="4" name="AutoShape 2" descr="image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51061"/>
          <a:stretch/>
        </p:blipFill>
        <p:spPr>
          <a:xfrm>
            <a:off x="450080" y="734628"/>
            <a:ext cx="5584960" cy="33109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9793"/>
          <a:stretch/>
        </p:blipFill>
        <p:spPr>
          <a:xfrm>
            <a:off x="6298203" y="734628"/>
            <a:ext cx="5443717" cy="3310894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BB8F37B2-7813-1932-9381-026F2A5D7381}"/>
              </a:ext>
            </a:extLst>
          </p:cNvPr>
          <p:cNvSpPr txBox="1">
            <a:spLocks/>
          </p:cNvSpPr>
          <p:nvPr/>
        </p:nvSpPr>
        <p:spPr>
          <a:xfrm>
            <a:off x="619989" y="4062401"/>
            <a:ext cx="1468583" cy="65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Только </a:t>
            </a:r>
            <a:r>
              <a:rPr lang="ru-RU" sz="2000" dirty="0" err="1"/>
              <a:t>энкодер</a:t>
            </a:r>
            <a:endParaRPr lang="ru-RU" sz="2000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8BE84472-C49A-C454-5AF5-CEF27C8AB652}"/>
              </a:ext>
            </a:extLst>
          </p:cNvPr>
          <p:cNvSpPr txBox="1">
            <a:spLocks/>
          </p:cNvSpPr>
          <p:nvPr/>
        </p:nvSpPr>
        <p:spPr>
          <a:xfrm>
            <a:off x="4481944" y="4062401"/>
            <a:ext cx="2043547" cy="65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Рекуррентный подход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C71FD0D7-6B2A-2295-9E34-55DB5730A5E1}"/>
              </a:ext>
            </a:extLst>
          </p:cNvPr>
          <p:cNvSpPr txBox="1">
            <a:spLocks/>
          </p:cNvSpPr>
          <p:nvPr/>
        </p:nvSpPr>
        <p:spPr>
          <a:xfrm>
            <a:off x="2263484" y="4062401"/>
            <a:ext cx="2043547" cy="65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err="1"/>
              <a:t>Энкодер</a:t>
            </a:r>
            <a:r>
              <a:rPr lang="ru-RU" sz="2000" dirty="0"/>
              <a:t> + Рекуррентный подход декодер</a:t>
            </a:r>
          </a:p>
        </p:txBody>
      </p:sp>
      <p:sp>
        <p:nvSpPr>
          <p:cNvPr id="10" name="Объект 5">
            <a:extLst>
              <a:ext uri="{FF2B5EF4-FFF2-40B4-BE49-F238E27FC236}">
                <a16:creationId xmlns:a16="http://schemas.microsoft.com/office/drawing/2014/main" id="{0BB96613-0D3F-BEB8-F64F-461FA80C1E45}"/>
              </a:ext>
            </a:extLst>
          </p:cNvPr>
          <p:cNvSpPr txBox="1">
            <a:spLocks/>
          </p:cNvSpPr>
          <p:nvPr/>
        </p:nvSpPr>
        <p:spPr>
          <a:xfrm>
            <a:off x="6764503" y="3947958"/>
            <a:ext cx="2043547" cy="65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err="1"/>
              <a:t>Энкодер</a:t>
            </a:r>
            <a:r>
              <a:rPr lang="ru-RU" sz="2000" dirty="0"/>
              <a:t>-последовательный декодер (</a:t>
            </a:r>
            <a:r>
              <a:rPr lang="ru-RU" sz="2000" dirty="0" err="1"/>
              <a:t>Seq</a:t>
            </a:r>
            <a:r>
              <a:rPr lang="en-US" sz="2000" dirty="0"/>
              <a:t>2Seq)</a:t>
            </a:r>
            <a:endParaRPr lang="ru-RU" sz="2000" dirty="0"/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B224BE66-089D-F98E-BD8F-4CE48A3BBA42}"/>
              </a:ext>
            </a:extLst>
          </p:cNvPr>
          <p:cNvSpPr txBox="1">
            <a:spLocks/>
          </p:cNvSpPr>
          <p:nvPr/>
        </p:nvSpPr>
        <p:spPr>
          <a:xfrm>
            <a:off x="9221975" y="4062303"/>
            <a:ext cx="2043547" cy="655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err="1"/>
              <a:t>Энкодер</a:t>
            </a:r>
            <a:r>
              <a:rPr lang="ru-RU" sz="2000" dirty="0"/>
              <a:t>-</a:t>
            </a:r>
            <a:r>
              <a:rPr lang="en-US" sz="2000" dirty="0" err="1"/>
              <a:t>одно</a:t>
            </a:r>
            <a:r>
              <a:rPr lang="ru-RU" sz="2000" dirty="0"/>
              <a:t>временный декодер  </a:t>
            </a:r>
          </a:p>
        </p:txBody>
      </p:sp>
    </p:spTree>
    <p:extLst>
      <p:ext uri="{BB962C8B-B14F-4D97-AF65-F5344CB8AC3E}">
        <p14:creationId xmlns:p14="http://schemas.microsoft.com/office/powerpoint/2010/main" val="689656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67202-3ABE-864A-2B76-800DFBE24FF6}"/>
              </a:ext>
            </a:extLst>
          </p:cNvPr>
          <p:cNvSpPr txBox="1"/>
          <p:nvPr/>
        </p:nvSpPr>
        <p:spPr>
          <a:xfrm>
            <a:off x="1553441" y="3647209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https://d2l.ai/_images/seq2seq.svg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4ECEB0-1F3E-EE81-95BF-DE8BB2C07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AutoShape 2" descr="Variants of ResNet: A Comparative Analysis | by Nayan Chaure | Medium">
            <a:extLst>
              <a:ext uri="{FF2B5EF4-FFF2-40B4-BE49-F238E27FC236}">
                <a16:creationId xmlns:a16="http://schemas.microsoft.com/office/drawing/2014/main" id="{C38D4C20-C199-9702-99B4-D6E772D7D7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625A4FAC-282A-5264-B39C-F9EE6556F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2AA2D6E-F65D-4292-CC2F-73AB7E06A4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F1E62C8-24CB-FDDC-0E27-C136FE7B0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"/>
          <a:stretch/>
        </p:blipFill>
        <p:spPr>
          <a:xfrm>
            <a:off x="838200" y="1727200"/>
            <a:ext cx="6216652" cy="1930400"/>
          </a:xfrm>
          <a:prstGeom prst="rect">
            <a:avLst/>
          </a:prstGeom>
        </p:spPr>
      </p:pic>
      <p:pic>
        <p:nvPicPr>
          <p:cNvPr id="14342" name="Picture 6" descr="U-Net: Convolutional Networks for Biomedical Image Segmentation">
            <a:extLst>
              <a:ext uri="{FF2B5EF4-FFF2-40B4-BE49-F238E27FC236}">
                <a16:creationId xmlns:a16="http://schemas.microsoft.com/office/drawing/2014/main" id="{0BDD1A6F-C80B-4D0A-4B94-A94A6D3A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165" y="3429000"/>
            <a:ext cx="480356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3C560BFA-6BEA-6784-9EE7-36BB94E0D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52" y="495759"/>
            <a:ext cx="4415233" cy="26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39914-6B00-5372-C381-DF6DBA8919E1}"/>
              </a:ext>
            </a:extLst>
          </p:cNvPr>
          <p:cNvSpPr txBox="1"/>
          <p:nvPr/>
        </p:nvSpPr>
        <p:spPr>
          <a:xfrm>
            <a:off x="5943600" y="170077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www.quora.com</a:t>
            </a:r>
            <a:r>
              <a:rPr lang="ru-RU" dirty="0"/>
              <a:t>/What-</a:t>
            </a:r>
            <a:r>
              <a:rPr lang="ru-RU" dirty="0" err="1"/>
              <a:t>is</a:t>
            </a:r>
            <a:r>
              <a:rPr lang="ru-RU" dirty="0"/>
              <a:t>-</a:t>
            </a:r>
            <a:r>
              <a:rPr lang="ru-RU" dirty="0" err="1"/>
              <a:t>an</a:t>
            </a:r>
            <a:r>
              <a:rPr lang="ru-RU" dirty="0"/>
              <a:t>-</a:t>
            </a:r>
            <a:r>
              <a:rPr lang="ru-RU" dirty="0" err="1"/>
              <a:t>Encoder</a:t>
            </a:r>
            <a:r>
              <a:rPr lang="ru-RU" dirty="0"/>
              <a:t>-</a:t>
            </a:r>
            <a:r>
              <a:rPr lang="ru-RU" dirty="0" err="1"/>
              <a:t>Decoder</a:t>
            </a:r>
            <a:r>
              <a:rPr lang="ru-RU" dirty="0"/>
              <a:t>-</a:t>
            </a:r>
            <a:r>
              <a:rPr lang="ru-RU" dirty="0" err="1"/>
              <a:t>in</a:t>
            </a:r>
            <a:r>
              <a:rPr lang="ru-RU" dirty="0"/>
              <a:t>-Deep-Learning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65014-7381-632B-2D0E-9811686E4518}"/>
              </a:ext>
            </a:extLst>
          </p:cNvPr>
          <p:cNvSpPr txBox="1"/>
          <p:nvPr/>
        </p:nvSpPr>
        <p:spPr>
          <a:xfrm>
            <a:off x="1802823" y="6048239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link.springer.com</a:t>
            </a:r>
            <a:r>
              <a:rPr lang="ru-RU" dirty="0"/>
              <a:t>/</a:t>
            </a:r>
            <a:r>
              <a:rPr lang="ru-RU" dirty="0" err="1"/>
              <a:t>chapter</a:t>
            </a:r>
            <a:r>
              <a:rPr lang="ru-RU" dirty="0"/>
              <a:t>/10.1007/978-3-319-24574-4_28</a:t>
            </a:r>
          </a:p>
        </p:txBody>
      </p:sp>
    </p:spTree>
    <p:extLst>
      <p:ext uri="{BB962C8B-B14F-4D97-AF65-F5344CB8AC3E}">
        <p14:creationId xmlns:p14="http://schemas.microsoft.com/office/powerpoint/2010/main" val="2727268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без учителя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829C65-7762-7C44-F646-3F6AD2C5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494D40-D26A-015B-4741-E86E662B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97" y="1509346"/>
            <a:ext cx="10007907" cy="4551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medium.com</a:t>
            </a:r>
            <a:r>
              <a:rPr lang="ru-RU" dirty="0"/>
              <a:t>/@</a:t>
            </a:r>
            <a:r>
              <a:rPr lang="ru-RU" dirty="0" err="1"/>
              <a:t>metehankozan</a:t>
            </a:r>
            <a:r>
              <a:rPr lang="ru-RU" dirty="0"/>
              <a:t>/supervised-and-unsupervised-learning-an-intuitive-approach-cd8f8f64b644</a:t>
            </a:r>
          </a:p>
        </p:txBody>
      </p:sp>
    </p:spTree>
    <p:extLst>
      <p:ext uri="{BB962C8B-B14F-4D97-AF65-F5344CB8AC3E}">
        <p14:creationId xmlns:p14="http://schemas.microsoft.com/office/powerpoint/2010/main" val="301095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без учителя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829C65-7762-7C44-F646-3F6AD2C5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8C5DBA-B386-C585-4DE0-FB20C8398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01" y="1690688"/>
            <a:ext cx="7565930" cy="43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59140-FC00-72AD-D520-4567582F151B}"/>
              </a:ext>
            </a:extLst>
          </p:cNvPr>
          <p:cNvSpPr txBox="1"/>
          <p:nvPr/>
        </p:nvSpPr>
        <p:spPr>
          <a:xfrm>
            <a:off x="3617768" y="6176963"/>
            <a:ext cx="7736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what-is-an-autoencoder-computer-vision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685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Нейронные Сети: Введение.   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E356AD9-41F1-B64D-9312-5B025DA987B9}"/>
              </a:ext>
            </a:extLst>
          </p:cNvPr>
          <p:cNvGrpSpPr/>
          <p:nvPr/>
        </p:nvGrpSpPr>
        <p:grpSpPr>
          <a:xfrm>
            <a:off x="6597094" y="2169152"/>
            <a:ext cx="5158286" cy="4071831"/>
            <a:chOff x="5660012" y="1548309"/>
            <a:chExt cx="6233078" cy="4043211"/>
          </a:xfrm>
        </p:grpSpPr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360BEB8C-E237-BF4D-961E-CC980232A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1641158"/>
              <a:ext cx="0" cy="35606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98902948-00D3-7442-80EC-E0B43152E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5175866"/>
              <a:ext cx="5574289" cy="25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5-конечная звезда 47">
              <a:extLst>
                <a:ext uri="{FF2B5EF4-FFF2-40B4-BE49-F238E27FC236}">
                  <a16:creationId xmlns:a16="http://schemas.microsoft.com/office/drawing/2014/main" id="{CD01AE9A-973E-1641-8E3E-69110A82941D}"/>
                </a:ext>
              </a:extLst>
            </p:cNvPr>
            <p:cNvSpPr/>
            <p:nvPr/>
          </p:nvSpPr>
          <p:spPr>
            <a:xfrm>
              <a:off x="6440009" y="216842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C0C7B5-8DDE-2245-AB8D-A714B7DC27B0}"/>
                </a:ext>
              </a:extLst>
            </p:cNvPr>
            <p:cNvSpPr txBox="1"/>
            <p:nvPr/>
          </p:nvSpPr>
          <p:spPr>
            <a:xfrm>
              <a:off x="6462870" y="1548309"/>
              <a:ext cx="3202030" cy="641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Логистическая/линейная</a:t>
              </a:r>
            </a:p>
            <a:p>
              <a:r>
                <a:rPr lang="ru-RU" dirty="0"/>
                <a:t>регрессия</a:t>
              </a:r>
            </a:p>
          </p:txBody>
        </p:sp>
        <p:sp>
          <p:nvSpPr>
            <p:cNvPr id="50" name="5-конечная звезда 49">
              <a:extLst>
                <a:ext uri="{FF2B5EF4-FFF2-40B4-BE49-F238E27FC236}">
                  <a16:creationId xmlns:a16="http://schemas.microsoft.com/office/drawing/2014/main" id="{AC5FB6B7-CA37-0A4C-81E0-43B5E292BFA0}"/>
                </a:ext>
              </a:extLst>
            </p:cNvPr>
            <p:cNvSpPr/>
            <p:nvPr/>
          </p:nvSpPr>
          <p:spPr>
            <a:xfrm>
              <a:off x="6967091" y="2487683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204A7B-5244-874C-82F6-364D4F344ACC}"/>
                </a:ext>
              </a:extLst>
            </p:cNvPr>
            <p:cNvSpPr txBox="1"/>
            <p:nvPr/>
          </p:nvSpPr>
          <p:spPr>
            <a:xfrm>
              <a:off x="7240062" y="2181162"/>
              <a:ext cx="2369116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Деревья решений</a:t>
              </a:r>
            </a:p>
          </p:txBody>
        </p:sp>
        <p:sp>
          <p:nvSpPr>
            <p:cNvPr id="52" name="5-конечная звезда 51">
              <a:extLst>
                <a:ext uri="{FF2B5EF4-FFF2-40B4-BE49-F238E27FC236}">
                  <a16:creationId xmlns:a16="http://schemas.microsoft.com/office/drawing/2014/main" id="{1290F3D4-967E-1F4B-B0F8-7E6E18012D7F}"/>
                </a:ext>
              </a:extLst>
            </p:cNvPr>
            <p:cNvSpPr/>
            <p:nvPr/>
          </p:nvSpPr>
          <p:spPr>
            <a:xfrm>
              <a:off x="7772665" y="2740624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0CBD8FA-31D2-B541-97EC-0AA3AAAC77B2}"/>
                </a:ext>
              </a:extLst>
            </p:cNvPr>
            <p:cNvSpPr txBox="1"/>
            <p:nvPr/>
          </p:nvSpPr>
          <p:spPr>
            <a:xfrm>
              <a:off x="8136355" y="2570461"/>
              <a:ext cx="1400302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к-соседей</a:t>
              </a:r>
            </a:p>
          </p:txBody>
        </p:sp>
        <p:sp>
          <p:nvSpPr>
            <p:cNvPr id="54" name="5-конечная звезда 53">
              <a:extLst>
                <a:ext uri="{FF2B5EF4-FFF2-40B4-BE49-F238E27FC236}">
                  <a16:creationId xmlns:a16="http://schemas.microsoft.com/office/drawing/2014/main" id="{0BCC27BD-2165-4F4F-BBB4-132EBAAC07D5}"/>
                </a:ext>
              </a:extLst>
            </p:cNvPr>
            <p:cNvSpPr/>
            <p:nvPr/>
          </p:nvSpPr>
          <p:spPr>
            <a:xfrm>
              <a:off x="8220362" y="34136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DC7750-3E60-0545-8C2F-6B95A9601E4F}"/>
                </a:ext>
              </a:extLst>
            </p:cNvPr>
            <p:cNvSpPr txBox="1"/>
            <p:nvPr/>
          </p:nvSpPr>
          <p:spPr>
            <a:xfrm>
              <a:off x="8476222" y="3017231"/>
              <a:ext cx="2590168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Ансамбли деревьев</a:t>
              </a:r>
            </a:p>
          </p:txBody>
        </p:sp>
        <p:sp>
          <p:nvSpPr>
            <p:cNvPr id="56" name="5-конечная звезда 55">
              <a:extLst>
                <a:ext uri="{FF2B5EF4-FFF2-40B4-BE49-F238E27FC236}">
                  <a16:creationId xmlns:a16="http://schemas.microsoft.com/office/drawing/2014/main" id="{A89121EE-AFB7-EB48-BCEA-79E503B7F7EE}"/>
                </a:ext>
              </a:extLst>
            </p:cNvPr>
            <p:cNvSpPr/>
            <p:nvPr/>
          </p:nvSpPr>
          <p:spPr>
            <a:xfrm>
              <a:off x="8819933" y="357801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3A5767-6CDA-C047-89B3-9511A821579D}"/>
                </a:ext>
              </a:extLst>
            </p:cNvPr>
            <p:cNvSpPr txBox="1"/>
            <p:nvPr/>
          </p:nvSpPr>
          <p:spPr>
            <a:xfrm>
              <a:off x="9114128" y="3421487"/>
              <a:ext cx="2321699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Опорные вектора</a:t>
              </a:r>
            </a:p>
          </p:txBody>
        </p:sp>
        <p:sp>
          <p:nvSpPr>
            <p:cNvPr id="58" name="5-конечная звезда 57">
              <a:extLst>
                <a:ext uri="{FF2B5EF4-FFF2-40B4-BE49-F238E27FC236}">
                  <a16:creationId xmlns:a16="http://schemas.microsoft.com/office/drawing/2014/main" id="{D685757B-C1CC-7140-A690-444122AC15C3}"/>
                </a:ext>
              </a:extLst>
            </p:cNvPr>
            <p:cNvSpPr/>
            <p:nvPr/>
          </p:nvSpPr>
          <p:spPr>
            <a:xfrm>
              <a:off x="9295198" y="40315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576FB6-28B6-4548-8FAB-BB574AFF6271}"/>
                </a:ext>
              </a:extLst>
            </p:cNvPr>
            <p:cNvSpPr txBox="1"/>
            <p:nvPr/>
          </p:nvSpPr>
          <p:spPr>
            <a:xfrm>
              <a:off x="9551059" y="3826103"/>
              <a:ext cx="2186185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Нейронные сети</a:t>
              </a:r>
            </a:p>
          </p:txBody>
        </p:sp>
        <p:sp>
          <p:nvSpPr>
            <p:cNvPr id="60" name="5-конечная звезда 59">
              <a:extLst>
                <a:ext uri="{FF2B5EF4-FFF2-40B4-BE49-F238E27FC236}">
                  <a16:creationId xmlns:a16="http://schemas.microsoft.com/office/drawing/2014/main" id="{0F3575E3-619C-9F4B-A870-9A3D08A245FC}"/>
                </a:ext>
              </a:extLst>
            </p:cNvPr>
            <p:cNvSpPr/>
            <p:nvPr/>
          </p:nvSpPr>
          <p:spPr>
            <a:xfrm>
              <a:off x="10019475" y="4656239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0FC37E-38F4-CF4D-B55F-CC0089BEFCF1}"/>
                </a:ext>
              </a:extLst>
            </p:cNvPr>
            <p:cNvSpPr txBox="1"/>
            <p:nvPr/>
          </p:nvSpPr>
          <p:spPr>
            <a:xfrm>
              <a:off x="10286923" y="4148416"/>
              <a:ext cx="1606167" cy="91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Глубокие </a:t>
              </a:r>
              <a:br>
                <a:rPr lang="ru-RU" dirty="0"/>
              </a:br>
              <a:r>
                <a:rPr lang="ru-RU" dirty="0"/>
                <a:t>Нейронные</a:t>
              </a:r>
              <a:br>
                <a:rPr lang="ru-RU" dirty="0"/>
              </a:br>
              <a:r>
                <a:rPr lang="ru-RU" dirty="0"/>
                <a:t> сети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B69122C-7FBD-B846-91C2-E78CD9A05B22}"/>
                </a:ext>
              </a:extLst>
            </p:cNvPr>
            <p:cNvSpPr txBox="1"/>
            <p:nvPr/>
          </p:nvSpPr>
          <p:spPr>
            <a:xfrm rot="16200000">
              <a:off x="4760186" y="2876657"/>
              <a:ext cx="2245940" cy="44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Интерпретируемость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61E69C-ED19-E94C-A572-E94F9FE1203D}"/>
                </a:ext>
              </a:extLst>
            </p:cNvPr>
            <p:cNvSpPr txBox="1"/>
            <p:nvPr/>
          </p:nvSpPr>
          <p:spPr>
            <a:xfrm>
              <a:off x="8551515" y="5224784"/>
              <a:ext cx="1267037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Точность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E4C2727-0172-B247-8671-5A8DBA5D9637}"/>
              </a:ext>
            </a:extLst>
          </p:cNvPr>
          <p:cNvSpPr txBox="1"/>
          <p:nvPr/>
        </p:nvSpPr>
        <p:spPr bwMode="auto">
          <a:xfrm>
            <a:off x="342845" y="1021073"/>
            <a:ext cx="627663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 зависимости от задачи могут быть выбраны разные наборы признаков и алгоритмы для принятия конечных решений.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Решения могут быть непрерывными (регрессия) или дискретными (напр. Классификация).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 ряде случаев признаки могут быть выделены в ручном режиме;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Однако, в большинстве случаев признаки приходится выделять автоматически.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Как правило автоматически выделенные признаки сложно </a:t>
            </a:r>
            <a:b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</a:b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или невозможно интерпретировать. 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ED697639-09C0-0E4A-8655-C1CE4CE31C36}"/>
              </a:ext>
            </a:extLst>
          </p:cNvPr>
          <p:cNvSpPr/>
          <p:nvPr/>
        </p:nvSpPr>
        <p:spPr bwMode="auto">
          <a:xfrm>
            <a:off x="640874" y="3984778"/>
            <a:ext cx="5850350" cy="20530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0005" y="5917539"/>
            <a:ext cx="16431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/>
              <a:t>деформализм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501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без учителя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829C65-7762-7C44-F646-3F6AD2C5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59140-FC00-72AD-D520-4567582F151B}"/>
              </a:ext>
            </a:extLst>
          </p:cNvPr>
          <p:cNvSpPr txBox="1"/>
          <p:nvPr/>
        </p:nvSpPr>
        <p:spPr>
          <a:xfrm>
            <a:off x="228600" y="6176963"/>
            <a:ext cx="1112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www.researchgate.net</a:t>
            </a:r>
            <a:r>
              <a:rPr lang="en" dirty="0"/>
              <a:t>/publication/340499853_Autoencoders_for_Unsupervised_Anomaly_Segmentation_in_Brain_MR_Images_A_Comparative_Study/</a:t>
            </a:r>
            <a:r>
              <a:rPr lang="en" dirty="0" err="1"/>
              <a:t>figures?lo</a:t>
            </a:r>
            <a:r>
              <a:rPr lang="en" dirty="0"/>
              <a:t>=1&amp;utm_source=</a:t>
            </a:r>
            <a:r>
              <a:rPr lang="en" dirty="0" err="1"/>
              <a:t>google&amp;utm_medium</a:t>
            </a:r>
            <a:r>
              <a:rPr lang="en" dirty="0"/>
              <a:t>=organic</a:t>
            </a:r>
            <a:endParaRPr lang="ru-RU" dirty="0"/>
          </a:p>
        </p:txBody>
      </p:sp>
      <p:pic>
        <p:nvPicPr>
          <p:cNvPr id="8194" name="Picture 2" descr="The concept of Autoencoder-based Anomaly Detection/Segmentation: A)... |  Download Scientific Diagram">
            <a:extLst>
              <a:ext uri="{FF2B5EF4-FFF2-40B4-BE49-F238E27FC236}">
                <a16:creationId xmlns:a16="http://schemas.microsoft.com/office/drawing/2014/main" id="{8E560118-6271-7288-9226-754DBDE5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44" y="1572251"/>
            <a:ext cx="9741818" cy="446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01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без учителя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829C65-7762-7C44-F646-3F6AD2C5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59140-FC00-72AD-D520-4567582F151B}"/>
              </a:ext>
            </a:extLst>
          </p:cNvPr>
          <p:cNvSpPr txBox="1"/>
          <p:nvPr/>
        </p:nvSpPr>
        <p:spPr>
          <a:xfrm>
            <a:off x="228600" y="6176963"/>
            <a:ext cx="1112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www.researchgate.net</a:t>
            </a:r>
            <a:r>
              <a:rPr lang="en" dirty="0"/>
              <a:t>/publication/360962033_Multimodal_Masked_Autoencoders_Learn_Transferable_Representations/</a:t>
            </a:r>
            <a:r>
              <a:rPr lang="en" dirty="0" err="1"/>
              <a:t>figures?lo</a:t>
            </a:r>
            <a:r>
              <a:rPr lang="en" dirty="0"/>
              <a:t>=1</a:t>
            </a:r>
            <a:endParaRPr lang="ru-RU" dirty="0"/>
          </a:p>
        </p:txBody>
      </p:sp>
      <p:sp>
        <p:nvSpPr>
          <p:cNvPr id="3" name="AutoShape 2" descr="Paper explained: Masked Autoencoders Are Scalable Vision Learners | by Leon  Sick | Towards Data Science">
            <a:extLst>
              <a:ext uri="{FF2B5EF4-FFF2-40B4-BE49-F238E27FC236}">
                <a16:creationId xmlns:a16="http://schemas.microsoft.com/office/drawing/2014/main" id="{6AA2DE17-5874-0027-8E93-D5A10EB51B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F9B509F5-D509-DE17-A76E-7A03F65D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825625"/>
            <a:ext cx="9474200" cy="432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988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655" y="479597"/>
            <a:ext cx="10515600" cy="1325563"/>
          </a:xfrm>
        </p:spPr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полу-учителем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829C65-7762-7C44-F646-3F6AD2C5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teksands.ai</a:t>
            </a:r>
            <a:r>
              <a:rPr lang="en" dirty="0"/>
              <a:t>/blog/semi-supervised-learning</a:t>
            </a:r>
            <a:endParaRPr lang="ru-RU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E21BF32-D79E-0D4C-FA51-FA1E9779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5" y="1449302"/>
            <a:ext cx="9894065" cy="494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577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само-учителем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482363" y="486405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https://www.v7labs.com/blog/self-supervised-learning-guide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252F01-83C0-69F7-EFA5-52709BFC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4" y="1301416"/>
            <a:ext cx="6147050" cy="3675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B7285-23A2-25D3-0C89-DB5FE344305B}"/>
              </a:ext>
            </a:extLst>
          </p:cNvPr>
          <p:cNvSpPr txBox="1"/>
          <p:nvPr/>
        </p:nvSpPr>
        <p:spPr>
          <a:xfrm>
            <a:off x="8799119" y="2298978"/>
            <a:ext cx="318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Supervised learn representation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BF60BF-1FBF-959A-6682-FE1AE3280325}"/>
              </a:ext>
            </a:extLst>
          </p:cNvPr>
          <p:cNvSpPr txBox="1"/>
          <p:nvPr/>
        </p:nvSpPr>
        <p:spPr>
          <a:xfrm>
            <a:off x="8808592" y="4255323"/>
            <a:ext cx="264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unSupervised</a:t>
            </a:r>
            <a:r>
              <a:rPr lang="en-US" dirty="0"/>
              <a:t> learn model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D6672-B864-814C-F0B3-8E0B70430030}"/>
              </a:ext>
            </a:extLst>
          </p:cNvPr>
          <p:cNvSpPr txBox="1"/>
          <p:nvPr/>
        </p:nvSpPr>
        <p:spPr>
          <a:xfrm>
            <a:off x="1222664" y="443998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unlabeled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97B5D-FD99-4585-29B2-370ED202A5CE}"/>
              </a:ext>
            </a:extLst>
          </p:cNvPr>
          <p:cNvSpPr txBox="1"/>
          <p:nvPr/>
        </p:nvSpPr>
        <p:spPr>
          <a:xfrm>
            <a:off x="482363" y="5288119"/>
            <a:ext cx="115063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</a:rPr>
              <a:t>В то время как контролируемое (и полу-контролируемое) обучение требует внешней “базовой информации” в виде </a:t>
            </a:r>
            <a:r>
              <a:rPr lang="ru-RU" dirty="0"/>
              <a:t>размеченных</a:t>
            </a:r>
            <a:r>
              <a:rPr lang="ru-RU" dirty="0">
                <a:effectLst/>
              </a:rPr>
              <a:t> данных,  обучение с само-учителем извлекает основную информацию из </a:t>
            </a:r>
            <a:r>
              <a:rPr lang="ru-RU" dirty="0"/>
              <a:t>неразмеченных данных</a:t>
            </a:r>
            <a:r>
              <a:rPr lang="ru-RU" dirty="0">
                <a:effectLst/>
              </a:rPr>
              <a:t>. Многие задачи с самоучителем сами по себе бесполезны: их полезность заключается в обучении моделям представления данных, полезным для последующих целей.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4792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само-учителем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neptune.ai</a:t>
            </a:r>
            <a:r>
              <a:rPr lang="en" dirty="0"/>
              <a:t>/blog/self-supervised-learning</a:t>
            </a:r>
            <a:endParaRPr lang="ru-RU" dirty="0"/>
          </a:p>
        </p:txBody>
      </p:sp>
      <p:pic>
        <p:nvPicPr>
          <p:cNvPr id="18434" name="Picture 2" descr="Context encoder architecture">
            <a:extLst>
              <a:ext uri="{FF2B5EF4-FFF2-40B4-BE49-F238E27FC236}">
                <a16:creationId xmlns:a16="http://schemas.microsoft.com/office/drawing/2014/main" id="{6349FC4D-C235-A307-F8B8-C2E62EC4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18" y="1429480"/>
            <a:ext cx="9426286" cy="466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365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Под</a:t>
            </a:r>
            <a:r>
              <a:rPr lang="ru-RU" dirty="0"/>
              <a:t>ход с само-учителем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blog.roboflow.com</a:t>
            </a:r>
            <a:r>
              <a:rPr lang="en" dirty="0"/>
              <a:t>/what-is-knowledge-distillation/</a:t>
            </a:r>
            <a:endParaRPr lang="ru-RU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BAAB28F6-7996-8B1B-2C6D-E2F676EA2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9" y="1690688"/>
            <a:ext cx="9779306" cy="35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571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Генеративный подход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716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blog.roboflow.com</a:t>
            </a:r>
            <a:r>
              <a:rPr lang="en" dirty="0"/>
              <a:t>/what-is-an-autoencoder-computer-vision/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41BAFA-36C6-BAE8-66C2-EB551E69D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0" y="1690688"/>
            <a:ext cx="10131846" cy="39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82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Генеративно-сотязательный</a:t>
            </a:r>
            <a:r>
              <a:rPr lang="ru-RU" dirty="0"/>
              <a:t> подход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BD2E28-6A52-598B-CDF0-9B66B88DB835}"/>
              </a:ext>
            </a:extLst>
          </p:cNvPr>
          <p:cNvSpPr txBox="1"/>
          <p:nvPr/>
        </p:nvSpPr>
        <p:spPr>
          <a:xfrm>
            <a:off x="2757972" y="6211669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https://www.v7labs.com/blog/neural-network-architectures-guide</a:t>
            </a:r>
            <a:endParaRPr lang="ru-RU" dirty="0"/>
          </a:p>
        </p:txBody>
      </p:sp>
      <p:pic>
        <p:nvPicPr>
          <p:cNvPr id="3074" name="Picture 2" descr="Generative Adversarial Network (GAN)">
            <a:extLst>
              <a:ext uri="{FF2B5EF4-FFF2-40B4-BE49-F238E27FC236}">
                <a16:creationId xmlns:a16="http://schemas.microsoft.com/office/drawing/2014/main" id="{41BFF478-5F6D-8155-A7A8-677B0BE13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91" y="1367612"/>
            <a:ext cx="4752109" cy="48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verview of our network. We combine a VAE with a GAN by collapsing the... |  Download Scientific Diagram">
            <a:extLst>
              <a:ext uri="{FF2B5EF4-FFF2-40B4-BE49-F238E27FC236}">
                <a16:creationId xmlns:a16="http://schemas.microsoft.com/office/drawing/2014/main" id="{7AAA1229-D822-5A30-C745-7FE6DC487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766" y="2073662"/>
            <a:ext cx="5953026" cy="271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B4D82F-A428-A633-D6E9-3A4D76493ADB}"/>
              </a:ext>
            </a:extLst>
          </p:cNvPr>
          <p:cNvSpPr txBox="1"/>
          <p:nvPr/>
        </p:nvSpPr>
        <p:spPr>
          <a:xfrm>
            <a:off x="5726766" y="4924140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www.researchgate.net</a:t>
            </a:r>
            <a:r>
              <a:rPr lang="ru-RU" dirty="0"/>
              <a:t>/</a:t>
            </a:r>
            <a:r>
              <a:rPr lang="ru-RU" dirty="0" err="1"/>
              <a:t>publication</a:t>
            </a:r>
            <a:r>
              <a:rPr lang="ru-RU" dirty="0"/>
              <a:t>/288889700_Autoencoding_beyond_pixels_using_a_learned_similarity_metric/</a:t>
            </a:r>
            <a:r>
              <a:rPr lang="ru-RU" dirty="0" err="1"/>
              <a:t>figures?lo</a:t>
            </a:r>
            <a:r>
              <a:rPr lang="ru-RU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16380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</a:t>
            </a:r>
            <a:r>
              <a:rPr lang="en-US" dirty="0" err="1"/>
              <a:t>иф</a:t>
            </a:r>
            <a:r>
              <a:rPr lang="ru-RU" dirty="0"/>
              <a:t>фузионные сети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A91317-1C19-D4CE-DD23-0E2AC6E5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64" y="1385363"/>
            <a:ext cx="6597950" cy="4087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A1CFA1-36AE-4DC1-BE58-82DB52C391EC}"/>
              </a:ext>
            </a:extLst>
          </p:cNvPr>
          <p:cNvSpPr txBox="1"/>
          <p:nvPr/>
        </p:nvSpPr>
        <p:spPr>
          <a:xfrm>
            <a:off x="455364" y="6141208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pub.towardsai.net</a:t>
            </a:r>
            <a:r>
              <a:rPr lang="ru-RU" dirty="0"/>
              <a:t>/how-does-stable-diffusion-really-work-an-intuitive-explanation-1859dc7b31f8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44246-1E34-0C02-8D36-8AECDFF7874B}"/>
              </a:ext>
            </a:extLst>
          </p:cNvPr>
          <p:cNvSpPr txBox="1"/>
          <p:nvPr/>
        </p:nvSpPr>
        <p:spPr>
          <a:xfrm>
            <a:off x="6400800" y="6246115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blog.marvik.ai</a:t>
            </a:r>
            <a:r>
              <a:rPr lang="ru-RU" dirty="0"/>
              <a:t>/2023/11/28/</a:t>
            </a:r>
            <a:r>
              <a:rPr lang="ru-RU" dirty="0" err="1"/>
              <a:t>an-introduction-to-diffusion-models-and-stable-diffusion</a:t>
            </a:r>
            <a:r>
              <a:rPr lang="ru-RU" dirty="0"/>
              <a:t>/</a:t>
            </a:r>
          </a:p>
        </p:txBody>
      </p:sp>
      <p:pic>
        <p:nvPicPr>
          <p:cNvPr id="20486" name="Picture 6" descr="Stable Diffusion autoencoder">
            <a:extLst>
              <a:ext uri="{FF2B5EF4-FFF2-40B4-BE49-F238E27FC236}">
                <a16:creationId xmlns:a16="http://schemas.microsoft.com/office/drawing/2014/main" id="{DB20DA5E-4D49-48CA-33FA-DBE929BC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150" y="1518442"/>
            <a:ext cx="4276407" cy="170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Stable Difussion latent space">
            <a:extLst>
              <a:ext uri="{FF2B5EF4-FFF2-40B4-BE49-F238E27FC236}">
                <a16:creationId xmlns:a16="http://schemas.microsoft.com/office/drawing/2014/main" id="{130B605A-BF6F-7C60-57FC-45A92C50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0" y="3276600"/>
            <a:ext cx="3911600" cy="306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69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Генеративн</a:t>
            </a:r>
            <a:r>
              <a:rPr lang="en-US" dirty="0" err="1"/>
              <a:t>ые</a:t>
            </a:r>
            <a:r>
              <a:rPr lang="ru-RU" dirty="0"/>
              <a:t> базисные модели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2530" name="Picture 2" descr="Transformer models">
            <a:extLst>
              <a:ext uri="{FF2B5EF4-FFF2-40B4-BE49-F238E27FC236}">
                <a16:creationId xmlns:a16="http://schemas.microsoft.com/office/drawing/2014/main" id="{11E9DDE7-B2F9-5050-189E-C1A6B52E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33" y="1764530"/>
            <a:ext cx="7337234" cy="489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2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634082"/>
          </a:xfrm>
        </p:spPr>
        <p:txBody>
          <a:bodyPr>
            <a:no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Линейные проблемы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8411149" y="1349713"/>
            <a:ext cx="2454442" cy="2239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 bwMode="auto">
          <a:xfrm>
            <a:off x="2423592" y="766366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Линейная регрессия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7199203" y="726312"/>
            <a:ext cx="3666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Логистическая регрессия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(классификация)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570571" y="1070368"/>
            <a:ext cx="2818656" cy="25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87734" y="4179705"/>
            <a:ext cx="2215044" cy="231032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642680" y="3917816"/>
            <a:ext cx="1595700" cy="15816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615101" y="5532148"/>
            <a:ext cx="1617997" cy="13017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948806" y="3880584"/>
            <a:ext cx="4278774" cy="2878261"/>
          </a:xfrm>
          <a:prstGeom prst="rect">
            <a:avLst/>
          </a:prstGeom>
        </p:spPr>
      </p:pic>
      <p:sp>
        <p:nvSpPr>
          <p:cNvPr id="58" name="Заголовок 1"/>
          <p:cNvSpPr txBox="1"/>
          <p:nvPr/>
        </p:nvSpPr>
        <p:spPr bwMode="auto">
          <a:xfrm>
            <a:off x="4829647" y="3449690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>
              <a:spcBef>
                <a:spcPts val="0"/>
              </a:spcBef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Нелинейные 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257446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Генеративн</a:t>
            </a:r>
            <a:r>
              <a:rPr lang="en-US" dirty="0" err="1"/>
              <a:t>ые</a:t>
            </a:r>
            <a:r>
              <a:rPr lang="ru-RU" dirty="0"/>
              <a:t> базисные модели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4578" name="Picture 2" descr="GPT Architecture">
            <a:extLst>
              <a:ext uri="{FF2B5EF4-FFF2-40B4-BE49-F238E27FC236}">
                <a16:creationId xmlns:a16="http://schemas.microsoft.com/office/drawing/2014/main" id="{EBCEE8A5-B433-606C-B869-B7E9B030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58" y="1558486"/>
            <a:ext cx="5188842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D0163-8DA1-53AE-1854-D915ACBC2E79}"/>
              </a:ext>
            </a:extLst>
          </p:cNvPr>
          <p:cNvSpPr txBox="1"/>
          <p:nvPr/>
        </p:nvSpPr>
        <p:spPr>
          <a:xfrm>
            <a:off x="6400800" y="5776912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www.aporia.com</a:t>
            </a:r>
            <a:r>
              <a:rPr lang="ru-RU" dirty="0"/>
              <a:t>/</a:t>
            </a:r>
            <a:r>
              <a:rPr lang="ru-RU" dirty="0" err="1"/>
              <a:t>learn</a:t>
            </a:r>
            <a:r>
              <a:rPr lang="ru-RU" dirty="0"/>
              <a:t>/</a:t>
            </a:r>
            <a:r>
              <a:rPr lang="ru-RU" dirty="0" err="1"/>
              <a:t>exploring-architectures-and-capabilities-of-foundational-llms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7108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Z</a:t>
            </a:r>
            <a:r>
              <a:rPr lang="ru-RU" dirty="0" err="1"/>
              <a:t>er</a:t>
            </a:r>
            <a:r>
              <a:rPr lang="en-US" dirty="0"/>
              <a:t>o-shot learning</a:t>
            </a:r>
            <a:endParaRPr lang="ru-RU" dirty="0"/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22" name="Picture 2" descr="blog image">
            <a:extLst>
              <a:ext uri="{FF2B5EF4-FFF2-40B4-BE49-F238E27FC236}">
                <a16:creationId xmlns:a16="http://schemas.microsoft.com/office/drawing/2014/main" id="{AD6BC048-11EB-E2E3-5EE8-6B514C3A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72" y="1411354"/>
            <a:ext cx="7718999" cy="494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6608C5-CCE9-ABB0-F2EA-D7BA9A373A3E}"/>
              </a:ext>
            </a:extLst>
          </p:cNvPr>
          <p:cNvSpPr txBox="1"/>
          <p:nvPr/>
        </p:nvSpPr>
        <p:spPr>
          <a:xfrm>
            <a:off x="1427936" y="636104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encord.com</a:t>
            </a:r>
            <a:r>
              <a:rPr lang="ru-RU" dirty="0"/>
              <a:t>/</a:t>
            </a:r>
            <a:r>
              <a:rPr lang="ru-RU" dirty="0" err="1"/>
              <a:t>blog</a:t>
            </a:r>
            <a:r>
              <a:rPr lang="ru-RU" dirty="0"/>
              <a:t>/</a:t>
            </a:r>
            <a:r>
              <a:rPr lang="ru-RU" dirty="0" err="1"/>
              <a:t>zero-shot-learning-explained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81051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Z</a:t>
            </a:r>
            <a:r>
              <a:rPr lang="ru-RU" dirty="0" err="1"/>
              <a:t>er</a:t>
            </a:r>
            <a:r>
              <a:rPr lang="en-US" dirty="0"/>
              <a:t>o-shot learning</a:t>
            </a:r>
            <a:endParaRPr lang="ru-RU" dirty="0"/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608C5-CCE9-ABB0-F2EA-D7BA9A373A3E}"/>
              </a:ext>
            </a:extLst>
          </p:cNvPr>
          <p:cNvSpPr txBox="1"/>
          <p:nvPr/>
        </p:nvSpPr>
        <p:spPr>
          <a:xfrm>
            <a:off x="1427936" y="636104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https://www.v7labs.com/blog/few-shot-learning-guide</a:t>
            </a:r>
            <a:r>
              <a:rPr lang="ru-RU" dirty="0"/>
              <a:t>/</a:t>
            </a:r>
          </a:p>
        </p:txBody>
      </p:sp>
      <p:pic>
        <p:nvPicPr>
          <p:cNvPr id="32770" name="Picture 2" descr="Prototype Networks in Zero-Shot and Few-Shot scenarios">
            <a:extLst>
              <a:ext uri="{FF2B5EF4-FFF2-40B4-BE49-F238E27FC236}">
                <a16:creationId xmlns:a16="http://schemas.microsoft.com/office/drawing/2014/main" id="{F4503B0F-57D1-A84C-A418-C0D3F1D60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5" y="3026502"/>
            <a:ext cx="5452553" cy="25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Matching Networks">
            <a:extLst>
              <a:ext uri="{FF2B5EF4-FFF2-40B4-BE49-F238E27FC236}">
                <a16:creationId xmlns:a16="http://schemas.microsoft.com/office/drawing/2014/main" id="{032166AF-1063-52D7-6ED1-1C5F5963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873" y="1637473"/>
            <a:ext cx="5418473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503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697A7-1058-25E4-C7E2-03639C22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Генеративн</a:t>
            </a:r>
            <a:r>
              <a:rPr lang="en-US" dirty="0" err="1"/>
              <a:t>ые</a:t>
            </a:r>
            <a:r>
              <a:rPr lang="ru-RU" dirty="0"/>
              <a:t> базисные модели</a:t>
            </a:r>
          </a:p>
        </p:txBody>
      </p:sp>
      <p:sp>
        <p:nvSpPr>
          <p:cNvPr id="4" name="AutoShape 6" descr="Supervised Learning Scheme">
            <a:extLst>
              <a:ext uri="{FF2B5EF4-FFF2-40B4-BE49-F238E27FC236}">
                <a16:creationId xmlns:a16="http://schemas.microsoft.com/office/drawing/2014/main" id="{AEF13005-39F2-36D3-FCF4-B0088FB8A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C7A6730E-5400-7747-2C7F-645CEBC51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78559A-5130-1EEB-BEA9-1E7C02570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E6FAD30E-6971-1756-B945-173B0590E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47" y="1475783"/>
            <a:ext cx="9449719" cy="482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D8718F-C0ED-227C-D07F-2A58C3626BD4}"/>
              </a:ext>
            </a:extLst>
          </p:cNvPr>
          <p:cNvSpPr txBox="1"/>
          <p:nvPr/>
        </p:nvSpPr>
        <p:spPr>
          <a:xfrm>
            <a:off x="445097" y="629661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deepgram.com</a:t>
            </a:r>
            <a:r>
              <a:rPr lang="ru-RU" dirty="0"/>
              <a:t>/</a:t>
            </a:r>
            <a:r>
              <a:rPr lang="ru-RU" dirty="0" err="1"/>
              <a:t>learn</a:t>
            </a:r>
            <a:r>
              <a:rPr lang="ru-RU" dirty="0"/>
              <a:t>/</a:t>
            </a:r>
            <a:r>
              <a:rPr lang="ru-RU" dirty="0" err="1"/>
              <a:t>multimodal-ai-in-practice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74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000" dirty="0">
                <a:solidFill>
                  <a:srgbClr val="0F2B5E"/>
                </a:solidFill>
                <a:latin typeface="Mont SemiBold Italic"/>
                <a:cs typeface="+mn-cs"/>
              </a:rPr>
              <a:t>Выбор метода оценки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2661345" y="1081529"/>
            <a:ext cx="2808316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Линейные проблемы</a:t>
            </a:r>
            <a:r>
              <a:rPr lang="ru-RU" sz="2000" dirty="0">
                <a:solidFill>
                  <a:schemeClr val="tx1"/>
                </a:solidFill>
              </a:rPr>
              <a:t>,</a:t>
            </a:r>
            <a:endParaRPr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ru-RU" sz="2000" dirty="0">
                <a:solidFill>
                  <a:schemeClr val="tx1"/>
                </a:solidFill>
              </a:rPr>
              <a:t>Проблемы, сводящиеся к линейным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 bwMode="auto">
          <a:xfrm>
            <a:off x="2713505" y="2187645"/>
            <a:ext cx="2482981" cy="31136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Линейная регрессия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Логистическая регрессия 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метод опорных векторов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Байесовские оценки</a:t>
            </a:r>
            <a:endParaRPr dirty="0">
              <a:solidFill>
                <a:schemeClr val="tx1"/>
              </a:solidFill>
            </a:endParaRPr>
          </a:p>
          <a:p>
            <a:pPr marL="104775" indent="-104775">
              <a:spcAft>
                <a:spcPts val="6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Метод максимального правдоподобия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5541668" y="1051072"/>
            <a:ext cx="3214032" cy="1944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Категориальные данные</a:t>
            </a:r>
            <a:br>
              <a:rPr lang="ru-RU" sz="2000" b="1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(</a:t>
            </a:r>
            <a:r>
              <a:rPr lang="ru-RU" dirty="0">
                <a:solidFill>
                  <a:schemeClr val="tx1"/>
                </a:solidFill>
              </a:rPr>
              <a:t>таблицы, структурированные данные типа запрос – ответы)</a:t>
            </a:r>
            <a:endParaRPr dirty="0">
              <a:solidFill>
                <a:schemeClr val="tx1"/>
              </a:solidFill>
            </a:endParaRPr>
          </a:p>
          <a:p>
            <a:pPr algn="ctr">
              <a:spcBef>
                <a:spcPts val="1200"/>
              </a:spcBef>
              <a:defRPr/>
            </a:pP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sz="2000" b="1" dirty="0">
                <a:solidFill>
                  <a:schemeClr val="tx1"/>
                </a:solidFill>
              </a:rPr>
              <a:t>Хорошо формализуемые данные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443966" y="3249928"/>
            <a:ext cx="3136261" cy="9410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76200">
              <a:buFont typeface="Arial"/>
              <a:buChar char="•"/>
              <a:defRPr/>
            </a:pPr>
            <a:r>
              <a:rPr lang="ru-RU" sz="2000" dirty="0">
                <a:solidFill>
                  <a:schemeClr val="tx1"/>
                </a:solidFill>
              </a:rPr>
              <a:t>Деревья</a:t>
            </a:r>
            <a:r>
              <a:rPr lang="ru-RU" dirty="0">
                <a:solidFill>
                  <a:schemeClr val="tx1"/>
                </a:solidFill>
              </a:rPr>
              <a:t/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(</a:t>
            </a:r>
            <a:r>
              <a:rPr lang="ru-RU" dirty="0" err="1">
                <a:solidFill>
                  <a:schemeClr val="tx1"/>
                </a:solidFill>
              </a:rPr>
              <a:t>бустинг</a:t>
            </a:r>
            <a:r>
              <a:rPr lang="ru-RU" dirty="0">
                <a:solidFill>
                  <a:schemeClr val="tx1"/>
                </a:solidFill>
              </a:rPr>
              <a:t>, случайный лес), </a:t>
            </a:r>
          </a:p>
          <a:p>
            <a:pPr marL="85725" indent="-76200">
              <a:spcAft>
                <a:spcPts val="600"/>
              </a:spcAft>
              <a:buFont typeface="Arial"/>
              <a:buChar char="•"/>
              <a:defRPr/>
            </a:pPr>
            <a:r>
              <a:rPr lang="ru-RU" sz="2000" dirty="0">
                <a:solidFill>
                  <a:schemeClr val="tx1"/>
                </a:solidFill>
              </a:rPr>
              <a:t>генетические алгоритмы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8827707" y="1081529"/>
            <a:ext cx="2268919" cy="20882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Плохо-формализуемые данные</a:t>
            </a:r>
            <a:endParaRPr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ru-RU" dirty="0">
                <a:solidFill>
                  <a:schemeClr val="tx1"/>
                </a:solidFill>
              </a:rPr>
              <a:t>(музыка, сигналы, изображения, проблемы сложной оптимизации)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8638009" y="3411243"/>
            <a:ext cx="2538349" cy="5860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Признаки хорошо разделимы?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5276216" y="4603566"/>
            <a:ext cx="2980975" cy="19797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Ядерный метод опорных векторов,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k-</a:t>
            </a:r>
            <a:r>
              <a:rPr lang="ru-RU" dirty="0">
                <a:solidFill>
                  <a:schemeClr val="tx1"/>
                </a:solidFill>
              </a:rPr>
              <a:t>средних,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Байесовские оценки,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u="sng" dirty="0">
                <a:solidFill>
                  <a:schemeClr val="tx1"/>
                </a:solidFill>
              </a:rPr>
              <a:t>Простые нейронные сети</a:t>
            </a:r>
            <a:endParaRPr dirty="0">
              <a:solidFill>
                <a:schemeClr val="tx1"/>
              </a:solidFill>
            </a:endParaRPr>
          </a:p>
          <a:p>
            <a:pPr marL="85725" indent="-85725">
              <a:spcAft>
                <a:spcPts val="300"/>
              </a:spcAft>
              <a:buFont typeface="Arial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Деревья, ген. Алг.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421986" y="5474914"/>
            <a:ext cx="2754373" cy="9831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800" b="1" u="sng" dirty="0">
                <a:solidFill>
                  <a:schemeClr val="tx1"/>
                </a:solidFill>
              </a:rPr>
              <a:t>Глубокие нейронные сети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3" name="Прямая со стрелкой 12"/>
          <p:cNvCxnSpPr>
            <a:cxnSpLocks/>
          </p:cNvCxnSpPr>
          <p:nvPr/>
        </p:nvCxnSpPr>
        <p:spPr bwMode="auto">
          <a:xfrm>
            <a:off x="7629900" y="4407898"/>
            <a:ext cx="0" cy="195669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cxnSpLocks/>
          </p:cNvCxnSpPr>
          <p:nvPr/>
        </p:nvCxnSpPr>
        <p:spPr bwMode="auto">
          <a:xfrm>
            <a:off x="7629901" y="4407571"/>
            <a:ext cx="2762235" cy="326"/>
          </a:xfrm>
          <a:prstGeom prst="line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cxnSpLocks/>
          </p:cNvCxnSpPr>
          <p:nvPr/>
        </p:nvCxnSpPr>
        <p:spPr bwMode="auto">
          <a:xfrm flipV="1">
            <a:off x="9749251" y="4012371"/>
            <a:ext cx="0" cy="383958"/>
          </a:xfrm>
          <a:prstGeom prst="line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 bwMode="auto">
          <a:xfrm>
            <a:off x="8336921" y="4584849"/>
            <a:ext cx="2759704" cy="4076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>
                <a:solidFill>
                  <a:schemeClr val="tx1"/>
                </a:solidFill>
              </a:rPr>
              <a:t>Сводятся к линейным?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7" name="Прямая со стрелкой 26"/>
          <p:cNvCxnSpPr>
            <a:cxnSpLocks/>
          </p:cNvCxnSpPr>
          <p:nvPr/>
        </p:nvCxnSpPr>
        <p:spPr bwMode="auto">
          <a:xfrm>
            <a:off x="10294193" y="4992488"/>
            <a:ext cx="0" cy="482427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cxnSpLocks/>
          </p:cNvCxnSpPr>
          <p:nvPr/>
        </p:nvCxnSpPr>
        <p:spPr bwMode="auto">
          <a:xfrm>
            <a:off x="10392135" y="4407572"/>
            <a:ext cx="0" cy="173945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cxnSpLocks/>
          </p:cNvCxnSpPr>
          <p:nvPr/>
        </p:nvCxnSpPr>
        <p:spPr bwMode="auto">
          <a:xfrm>
            <a:off x="4065504" y="2012784"/>
            <a:ext cx="0" cy="182563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7012097" y="2995903"/>
            <a:ext cx="136587" cy="254025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cxnSpLocks/>
          </p:cNvCxnSpPr>
          <p:nvPr/>
        </p:nvCxnSpPr>
        <p:spPr bwMode="auto">
          <a:xfrm>
            <a:off x="9790137" y="3169762"/>
            <a:ext cx="0" cy="241481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7035594" y="4272007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да</a:t>
            </a:r>
            <a:endParaRPr dirty="0"/>
          </a:p>
        </p:txBody>
      </p:sp>
      <p:sp>
        <p:nvSpPr>
          <p:cNvPr id="41" name="TextBox 40"/>
          <p:cNvSpPr txBox="1"/>
          <p:nvPr/>
        </p:nvSpPr>
        <p:spPr bwMode="auto">
          <a:xfrm>
            <a:off x="10458066" y="421218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нет</a:t>
            </a:r>
            <a:endParaRPr dirty="0"/>
          </a:p>
        </p:txBody>
      </p:sp>
      <p:sp>
        <p:nvSpPr>
          <p:cNvPr id="42" name="TextBox 41"/>
          <p:cNvSpPr txBox="1"/>
          <p:nvPr/>
        </p:nvSpPr>
        <p:spPr bwMode="auto">
          <a:xfrm>
            <a:off x="8827984" y="4941888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да</a:t>
            </a:r>
            <a:endParaRPr dirty="0"/>
          </a:p>
        </p:txBody>
      </p:sp>
      <p:sp>
        <p:nvSpPr>
          <p:cNvPr id="43" name="TextBox 42"/>
          <p:cNvSpPr txBox="1"/>
          <p:nvPr/>
        </p:nvSpPr>
        <p:spPr bwMode="auto">
          <a:xfrm>
            <a:off x="9749251" y="5049034"/>
            <a:ext cx="55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b="1" dirty="0"/>
              <a:t>нет</a:t>
            </a:r>
            <a:endParaRPr dirty="0"/>
          </a:p>
        </p:txBody>
      </p:sp>
      <p:cxnSp>
        <p:nvCxnSpPr>
          <p:cNvPr id="38" name="Прямая со стрелкой 37"/>
          <p:cNvCxnSpPr>
            <a:cxnSpLocks/>
          </p:cNvCxnSpPr>
          <p:nvPr/>
        </p:nvCxnSpPr>
        <p:spPr bwMode="auto">
          <a:xfrm flipH="1">
            <a:off x="8257191" y="5301295"/>
            <a:ext cx="1100899" cy="0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cxnSpLocks/>
          </p:cNvCxnSpPr>
          <p:nvPr/>
        </p:nvCxnSpPr>
        <p:spPr bwMode="auto">
          <a:xfrm flipV="1">
            <a:off x="9358089" y="4992487"/>
            <a:ext cx="0" cy="308808"/>
          </a:xfrm>
          <a:prstGeom prst="line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cxnSpLocks/>
          </p:cNvCxnSpPr>
          <p:nvPr/>
        </p:nvCxnSpPr>
        <p:spPr bwMode="auto">
          <a:xfrm flipH="1" flipV="1">
            <a:off x="7629898" y="4190996"/>
            <a:ext cx="1" cy="264681"/>
          </a:xfrm>
          <a:prstGeom prst="straightConnector1">
            <a:avLst/>
          </a:prstGeom>
          <a:ln w="349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CBDE208-3532-D849-91F4-6D63F4EEB021}"/>
              </a:ext>
            </a:extLst>
          </p:cNvPr>
          <p:cNvSpPr txBox="1"/>
          <p:nvPr/>
        </p:nvSpPr>
        <p:spPr>
          <a:xfrm>
            <a:off x="420221" y="1832691"/>
            <a:ext cx="1852157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2792FE6-57F1-854E-A0E6-7F694848687B}"/>
              </a:ext>
            </a:extLst>
          </p:cNvPr>
          <p:cNvCxnSpPr/>
          <p:nvPr/>
        </p:nvCxnSpPr>
        <p:spPr>
          <a:xfrm flipV="1">
            <a:off x="564776" y="1864659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F8FDE49-0806-ED4F-9F9F-24588BBE9821}"/>
              </a:ext>
            </a:extLst>
          </p:cNvPr>
          <p:cNvCxnSpPr/>
          <p:nvPr/>
        </p:nvCxnSpPr>
        <p:spPr>
          <a:xfrm>
            <a:off x="564776" y="3249928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129EA91-2E0D-3F41-958B-0FF0AD2F1DBA}"/>
              </a:ext>
            </a:extLst>
          </p:cNvPr>
          <p:cNvCxnSpPr/>
          <p:nvPr/>
        </p:nvCxnSpPr>
        <p:spPr>
          <a:xfrm flipV="1">
            <a:off x="758283" y="2187645"/>
            <a:ext cx="1159727" cy="80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377BE55A-CC41-454B-AAC5-1DCDE4385457}"/>
              </a:ext>
            </a:extLst>
          </p:cNvPr>
          <p:cNvSpPr/>
          <p:nvPr/>
        </p:nvSpPr>
        <p:spPr>
          <a:xfrm>
            <a:off x="1635159" y="276486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C6E214EB-E428-9F45-B7E2-39661E285FDE}"/>
              </a:ext>
            </a:extLst>
          </p:cNvPr>
          <p:cNvSpPr/>
          <p:nvPr/>
        </p:nvSpPr>
        <p:spPr>
          <a:xfrm>
            <a:off x="1770702" y="276822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2A7564F-E1CB-A04C-8336-5D241CDC8BC8}"/>
              </a:ext>
            </a:extLst>
          </p:cNvPr>
          <p:cNvSpPr/>
          <p:nvPr/>
        </p:nvSpPr>
        <p:spPr>
          <a:xfrm>
            <a:off x="1746985" y="259177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6478C13-D806-9941-BF2B-01387D9FB55F}"/>
              </a:ext>
            </a:extLst>
          </p:cNvPr>
          <p:cNvSpPr/>
          <p:nvPr/>
        </p:nvSpPr>
        <p:spPr>
          <a:xfrm>
            <a:off x="1583513" y="2594425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35E1E787-8B9B-3946-85E0-18AEB940CB31}"/>
              </a:ext>
            </a:extLst>
          </p:cNvPr>
          <p:cNvSpPr/>
          <p:nvPr/>
        </p:nvSpPr>
        <p:spPr>
          <a:xfrm>
            <a:off x="1234593" y="280791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43B05BE-3435-9C4C-A735-C9388686DA04}"/>
              </a:ext>
            </a:extLst>
          </p:cNvPr>
          <p:cNvSpPr/>
          <p:nvPr/>
        </p:nvSpPr>
        <p:spPr>
          <a:xfrm>
            <a:off x="1432685" y="2733960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C570B6F-56BD-984C-8246-0658D51186CB}"/>
              </a:ext>
            </a:extLst>
          </p:cNvPr>
          <p:cNvSpPr/>
          <p:nvPr/>
        </p:nvSpPr>
        <p:spPr>
          <a:xfrm>
            <a:off x="1067607" y="2521452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779EA6AB-10B3-B842-8384-7FD6B0B57855}"/>
              </a:ext>
            </a:extLst>
          </p:cNvPr>
          <p:cNvSpPr/>
          <p:nvPr/>
        </p:nvSpPr>
        <p:spPr>
          <a:xfrm>
            <a:off x="1251867" y="238017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AF0E95C-8A61-D740-9B56-E533911CCE45}"/>
              </a:ext>
            </a:extLst>
          </p:cNvPr>
          <p:cNvSpPr/>
          <p:nvPr/>
        </p:nvSpPr>
        <p:spPr>
          <a:xfrm>
            <a:off x="1460172" y="225456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0DECC3AE-6EE5-F342-B9B2-BE4C26904C20}"/>
              </a:ext>
            </a:extLst>
          </p:cNvPr>
          <p:cNvSpPr/>
          <p:nvPr/>
        </p:nvSpPr>
        <p:spPr>
          <a:xfrm>
            <a:off x="1206759" y="216629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DCFF700-4462-8140-8767-BA6A010DB463}"/>
              </a:ext>
            </a:extLst>
          </p:cNvPr>
          <p:cNvSpPr/>
          <p:nvPr/>
        </p:nvSpPr>
        <p:spPr>
          <a:xfrm>
            <a:off x="1095374" y="2302903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F78C8FCD-EC68-3044-B5C8-11436B193383}"/>
              </a:ext>
            </a:extLst>
          </p:cNvPr>
          <p:cNvSpPr/>
          <p:nvPr/>
        </p:nvSpPr>
        <p:spPr>
          <a:xfrm>
            <a:off x="1201812" y="2553894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BDC4E3A6-6CCC-6448-869B-FC7AF3D182E1}"/>
              </a:ext>
            </a:extLst>
          </p:cNvPr>
          <p:cNvSpPr/>
          <p:nvPr/>
        </p:nvSpPr>
        <p:spPr>
          <a:xfrm>
            <a:off x="1667411" y="234250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FA3F4-53DF-F645-85A9-1C3F19B2EF8B}"/>
              </a:ext>
            </a:extLst>
          </p:cNvPr>
          <p:cNvSpPr txBox="1"/>
          <p:nvPr/>
        </p:nvSpPr>
        <p:spPr>
          <a:xfrm>
            <a:off x="144422" y="3944024"/>
            <a:ext cx="251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Не</a:t>
            </a:r>
            <a:r>
              <a:rPr lang="ru-RU" dirty="0"/>
              <a:t>линейные проблемы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540ACE-FAD2-544B-ADC6-32834B6FC5A2}"/>
              </a:ext>
            </a:extLst>
          </p:cNvPr>
          <p:cNvSpPr txBox="1"/>
          <p:nvPr/>
        </p:nvSpPr>
        <p:spPr>
          <a:xfrm>
            <a:off x="558725" y="178657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1F4892-D5DB-ED47-AD18-3D957C9125A1}"/>
              </a:ext>
            </a:extLst>
          </p:cNvPr>
          <p:cNvSpPr txBox="1"/>
          <p:nvPr/>
        </p:nvSpPr>
        <p:spPr>
          <a:xfrm>
            <a:off x="1883089" y="280791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B450B9-67AE-0543-9E70-1A54B117FBF6}"/>
              </a:ext>
            </a:extLst>
          </p:cNvPr>
          <p:cNvSpPr txBox="1"/>
          <p:nvPr/>
        </p:nvSpPr>
        <p:spPr>
          <a:xfrm>
            <a:off x="420221" y="4373466"/>
            <a:ext cx="1852157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41B23B1E-0FD0-8E46-8204-B303B3B3B27B}"/>
              </a:ext>
            </a:extLst>
          </p:cNvPr>
          <p:cNvCxnSpPr/>
          <p:nvPr/>
        </p:nvCxnSpPr>
        <p:spPr>
          <a:xfrm flipV="1">
            <a:off x="564776" y="4405434"/>
            <a:ext cx="0" cy="13852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38E2A7DE-7556-EB4A-A313-10939357F772}"/>
              </a:ext>
            </a:extLst>
          </p:cNvPr>
          <p:cNvCxnSpPr/>
          <p:nvPr/>
        </p:nvCxnSpPr>
        <p:spPr>
          <a:xfrm>
            <a:off x="564776" y="5790703"/>
            <a:ext cx="1649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F12A2B39-3973-4E42-82B4-4E3ABF16AF20}"/>
              </a:ext>
            </a:extLst>
          </p:cNvPr>
          <p:cNvCxnSpPr>
            <a:cxnSpLocks/>
          </p:cNvCxnSpPr>
          <p:nvPr/>
        </p:nvCxnSpPr>
        <p:spPr>
          <a:xfrm flipV="1">
            <a:off x="1336730" y="4612294"/>
            <a:ext cx="378055" cy="1060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Овал 60">
            <a:extLst>
              <a:ext uri="{FF2B5EF4-FFF2-40B4-BE49-F238E27FC236}">
                <a16:creationId xmlns:a16="http://schemas.microsoft.com/office/drawing/2014/main" id="{B6CF051E-3C4E-4D41-A6E7-FD9E2EE405DD}"/>
              </a:ext>
            </a:extLst>
          </p:cNvPr>
          <p:cNvSpPr/>
          <p:nvPr/>
        </p:nvSpPr>
        <p:spPr>
          <a:xfrm>
            <a:off x="124300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03ACA62A-C985-9946-8941-9134F956B697}"/>
              </a:ext>
            </a:extLst>
          </p:cNvPr>
          <p:cNvSpPr/>
          <p:nvPr/>
        </p:nvSpPr>
        <p:spPr>
          <a:xfrm>
            <a:off x="1897806" y="4997388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6AE6C3C1-FBC3-EF4A-8B4D-68D228A4F4AA}"/>
              </a:ext>
            </a:extLst>
          </p:cNvPr>
          <p:cNvSpPr/>
          <p:nvPr/>
        </p:nvSpPr>
        <p:spPr>
          <a:xfrm>
            <a:off x="1814719" y="4890242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DAEADBFD-E7BA-3E4B-AE25-408B7D0832D7}"/>
              </a:ext>
            </a:extLst>
          </p:cNvPr>
          <p:cNvSpPr/>
          <p:nvPr/>
        </p:nvSpPr>
        <p:spPr>
          <a:xfrm>
            <a:off x="1714785" y="5023691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00DA1A13-428B-4344-82E6-020CF2CE497E}"/>
              </a:ext>
            </a:extLst>
          </p:cNvPr>
          <p:cNvSpPr/>
          <p:nvPr/>
        </p:nvSpPr>
        <p:spPr>
          <a:xfrm>
            <a:off x="1077518" y="5527379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EA757954-E74C-3D44-BE69-96D868CBBC26}"/>
              </a:ext>
            </a:extLst>
          </p:cNvPr>
          <p:cNvSpPr/>
          <p:nvPr/>
        </p:nvSpPr>
        <p:spPr>
          <a:xfrm>
            <a:off x="1129163" y="5362244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B0B25672-0196-6B45-95CB-0D97D69D096A}"/>
              </a:ext>
            </a:extLst>
          </p:cNvPr>
          <p:cNvSpPr/>
          <p:nvPr/>
        </p:nvSpPr>
        <p:spPr>
          <a:xfrm>
            <a:off x="1251867" y="492094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7B517494-55F2-4C4B-B624-759B4CE389A0}"/>
              </a:ext>
            </a:extLst>
          </p:cNvPr>
          <p:cNvSpPr/>
          <p:nvPr/>
        </p:nvSpPr>
        <p:spPr>
          <a:xfrm>
            <a:off x="1460172" y="479534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9B225316-0D1C-9542-A5EE-052BB1A9BF56}"/>
              </a:ext>
            </a:extLst>
          </p:cNvPr>
          <p:cNvSpPr/>
          <p:nvPr/>
        </p:nvSpPr>
        <p:spPr>
          <a:xfrm>
            <a:off x="1206759" y="4707071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47525C4A-6A80-264F-8CAA-2D4DC13A04A3}"/>
              </a:ext>
            </a:extLst>
          </p:cNvPr>
          <p:cNvSpPr/>
          <p:nvPr/>
        </p:nvSpPr>
        <p:spPr>
          <a:xfrm>
            <a:off x="1095374" y="484367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0F43739C-7C3A-274F-B8EA-5CD7EFECE8CB}"/>
              </a:ext>
            </a:extLst>
          </p:cNvPr>
          <p:cNvSpPr/>
          <p:nvPr/>
        </p:nvSpPr>
        <p:spPr>
          <a:xfrm>
            <a:off x="1564120" y="5289475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584BB8F8-FC61-F84E-B3F8-528DB51DB66E}"/>
              </a:ext>
            </a:extLst>
          </p:cNvPr>
          <p:cNvSpPr/>
          <p:nvPr/>
        </p:nvSpPr>
        <p:spPr>
          <a:xfrm>
            <a:off x="1667411" y="4883277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115374-C857-1848-826E-42C5DC418203}"/>
              </a:ext>
            </a:extLst>
          </p:cNvPr>
          <p:cNvSpPr txBox="1"/>
          <p:nvPr/>
        </p:nvSpPr>
        <p:spPr>
          <a:xfrm>
            <a:off x="558725" y="43273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x</a:t>
            </a:r>
            <a:r>
              <a:rPr lang="ru-RU" baseline="-25000" dirty="0"/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17211D-C107-8942-8399-941C9A04182C}"/>
              </a:ext>
            </a:extLst>
          </p:cNvPr>
          <p:cNvSpPr txBox="1"/>
          <p:nvPr/>
        </p:nvSpPr>
        <p:spPr>
          <a:xfrm>
            <a:off x="1883089" y="53486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x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45A474AC-3CAD-7648-BF49-328E79FDBE10}"/>
              </a:ext>
            </a:extLst>
          </p:cNvPr>
          <p:cNvSpPr/>
          <p:nvPr/>
        </p:nvSpPr>
        <p:spPr>
          <a:xfrm>
            <a:off x="1311746" y="5392766"/>
            <a:ext cx="103291" cy="1032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ACEFEFE-372D-D74E-A5AE-1E617C193F6F}"/>
              </a:ext>
            </a:extLst>
          </p:cNvPr>
          <p:cNvSpPr/>
          <p:nvPr/>
        </p:nvSpPr>
        <p:spPr>
          <a:xfrm>
            <a:off x="1703602" y="5297048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CCF08F68-CD06-854A-8CBB-36492E0E74EA}"/>
              </a:ext>
            </a:extLst>
          </p:cNvPr>
          <p:cNvSpPr/>
          <p:nvPr/>
        </p:nvSpPr>
        <p:spPr>
          <a:xfrm>
            <a:off x="1623615" y="5413797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4B449040-20FD-8348-BA8F-A24AFEC711C9}"/>
              </a:ext>
            </a:extLst>
          </p:cNvPr>
          <p:cNvCxnSpPr>
            <a:cxnSpLocks/>
          </p:cNvCxnSpPr>
          <p:nvPr/>
        </p:nvCxnSpPr>
        <p:spPr>
          <a:xfrm flipH="1" flipV="1">
            <a:off x="955938" y="5150090"/>
            <a:ext cx="1098415" cy="134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Овал 66">
            <a:extLst>
              <a:ext uri="{FF2B5EF4-FFF2-40B4-BE49-F238E27FC236}">
                <a16:creationId xmlns:a16="http://schemas.microsoft.com/office/drawing/2014/main" id="{3261EDDE-0E66-0545-87C1-998468FF2B7B}"/>
              </a:ext>
            </a:extLst>
          </p:cNvPr>
          <p:cNvSpPr/>
          <p:nvPr/>
        </p:nvSpPr>
        <p:spPr>
          <a:xfrm>
            <a:off x="1105271" y="5095136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C9D63F87-DE0F-2440-BBEA-E11789B3EDEB}"/>
              </a:ext>
            </a:extLst>
          </p:cNvPr>
          <p:cNvSpPr/>
          <p:nvPr/>
        </p:nvSpPr>
        <p:spPr>
          <a:xfrm>
            <a:off x="1831340" y="5215410"/>
            <a:ext cx="103291" cy="1032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633028-187A-9747-9D2B-F776E4472177}"/>
              </a:ext>
            </a:extLst>
          </p:cNvPr>
          <p:cNvSpPr txBox="1"/>
          <p:nvPr/>
        </p:nvSpPr>
        <p:spPr>
          <a:xfrm>
            <a:off x="174905" y="1385919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Линейные проблемы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97646ADB-025D-2E47-8ECB-1ED58C318424}"/>
              </a:ext>
            </a:extLst>
          </p:cNvPr>
          <p:cNvSpPr/>
          <p:nvPr/>
        </p:nvSpPr>
        <p:spPr bwMode="auto">
          <a:xfrm>
            <a:off x="8336921" y="5365154"/>
            <a:ext cx="3281994" cy="12182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0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SemiBold Italic"/>
                <a:ea typeface="+mj-ea"/>
              </a:rPr>
              <a:t>Нейронные Сети: Введение.   </a:t>
            </a:r>
          </a:p>
        </p:txBody>
      </p:sp>
      <p:pic>
        <p:nvPicPr>
          <p:cNvPr id="27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581977" y="3397224"/>
            <a:ext cx="2099750" cy="13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626516" y="3458669"/>
            <a:ext cx="2622710" cy="1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9657742" y="4796273"/>
            <a:ext cx="1837726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857080" y="4759888"/>
            <a:ext cx="1926064" cy="11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791418" y="4748066"/>
            <a:ext cx="1888642" cy="14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9206030" y="2241491"/>
            <a:ext cx="2081665" cy="11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5917" r="54720" b="63137"/>
          <a:stretch/>
        </p:blipFill>
        <p:spPr bwMode="auto">
          <a:xfrm>
            <a:off x="7106280" y="2419185"/>
            <a:ext cx="2099750" cy="10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86989" y="3222326"/>
            <a:ext cx="1812568" cy="1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 bwMode="auto">
          <a:xfrm>
            <a:off x="223492" y="1352665"/>
            <a:ext cx="4762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При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мер легко-формализуемой задачи: определить спелость томата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 bwMode="auto">
          <a:xfrm>
            <a:off x="7935396" y="6112651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https://stocksnap.io/search/eye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https://</a:t>
            </a:r>
            <a:r>
              <a:rPr lang="en-US" i="1" dirty="0" err="1"/>
              <a:t>stocksnap.io</a:t>
            </a:r>
            <a:r>
              <a:rPr lang="en-US" i="1" dirty="0"/>
              <a:t>/search/</a:t>
            </a:r>
            <a:r>
              <a:rPr lang="en-US" i="1" dirty="0" err="1"/>
              <a:t>child+eye</a:t>
            </a:r>
            <a:endParaRPr lang="ru-RU" i="1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235625" y="2495167"/>
            <a:ext cx="4283631" cy="3092191"/>
            <a:chOff x="219193" y="2225008"/>
            <a:chExt cx="4283631" cy="3092191"/>
          </a:xfrm>
        </p:grpSpPr>
        <p:pic>
          <p:nvPicPr>
            <p:cNvPr id="38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 bwMode="auto">
          <a:xfrm>
            <a:off x="439215" y="5713503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/>
              <a:t>https</a:t>
            </a:r>
            <a:r>
              <a:rPr lang="ru-RU" i="1" dirty="0"/>
              <a:t>://</a:t>
            </a:r>
            <a:r>
              <a:rPr lang="ru-RU" i="1" dirty="0" err="1"/>
              <a:t>stocksnap.io</a:t>
            </a:r>
            <a:r>
              <a:rPr lang="ru-RU" i="1" dirty="0"/>
              <a:t>/</a:t>
            </a:r>
            <a:r>
              <a:rPr lang="ru-RU" i="1" dirty="0" err="1"/>
              <a:t>search</a:t>
            </a:r>
            <a:r>
              <a:rPr lang="ru-RU" i="1" dirty="0"/>
              <a:t>/</a:t>
            </a:r>
            <a:r>
              <a:rPr lang="ru-RU" i="1" dirty="0" err="1"/>
              <a:t>tomat</a:t>
            </a:r>
            <a:endParaRPr lang="ru-RU" i="1" dirty="0"/>
          </a:p>
        </p:txBody>
      </p:sp>
      <p:pic>
        <p:nvPicPr>
          <p:cNvPr id="43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81977" y="2200053"/>
            <a:ext cx="1612889" cy="125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5517196" y="1500115"/>
            <a:ext cx="6318918" cy="54142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9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Нейронные сети – один из видов работы с искусственным интеллектом</a:t>
            </a:r>
            <a:b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</a:br>
            <a:endParaRPr lang="ru-RU" sz="40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294709" y="431392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6140A2-090C-CFA4-CBFA-C72F3625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04" y="1454238"/>
            <a:ext cx="6742148" cy="2590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511EC-5D94-9330-1F06-7ACF2738F9AA}"/>
              </a:ext>
            </a:extLst>
          </p:cNvPr>
          <p:cNvSpPr txBox="1"/>
          <p:nvPr/>
        </p:nvSpPr>
        <p:spPr>
          <a:xfrm>
            <a:off x="687976" y="4433660"/>
            <a:ext cx="10755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Особенность глубоких нейронных сетей в использовании кодировщика признаков, </a:t>
            </a:r>
          </a:p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который сам выделяет нужные признаки из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45095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5" y="567872"/>
            <a:ext cx="10515600" cy="1325563"/>
          </a:xfrm>
        </p:spPr>
        <p:txBody>
          <a:bodyPr>
            <a:no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Нейронные сети – один из видов работы с искусственным интеллектом</a:t>
            </a:r>
            <a:b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</a:br>
            <a:endParaRPr lang="ru-RU" sz="4000" kern="1200" dirty="0">
              <a:solidFill>
                <a:srgbClr val="0F2B5E"/>
              </a:solidFill>
              <a:latin typeface="Mont SemiBold Italic"/>
              <a:ea typeface="+mj-ea"/>
              <a:cs typeface="+mn-cs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294709" y="431392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 algn="ctr" rtl="0">
              <a:spcBef>
                <a:spcPct val="0"/>
              </a:spcBef>
            </a:pP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Рисунок 5" descr="https://habrastorage.org/files/195/f7c/fb9/195f7cfb9887458dbf8c7d808891246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62" y="1756955"/>
            <a:ext cx="7776864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1079863" y="5370064"/>
            <a:ext cx="9444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Нейроны образуют три вида слоев: входной, скрытые и выводной.</a:t>
            </a:r>
          </a:p>
        </p:txBody>
      </p:sp>
    </p:spTree>
    <p:extLst>
      <p:ext uri="{BB962C8B-B14F-4D97-AF65-F5344CB8AC3E}">
        <p14:creationId xmlns:p14="http://schemas.microsoft.com/office/powerpoint/2010/main" val="216807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" y="274638"/>
            <a:ext cx="10667545" cy="634082"/>
          </a:xfrm>
        </p:spPr>
        <p:txBody>
          <a:bodyPr>
            <a:noAutofit/>
          </a:bodyPr>
          <a:lstStyle/>
          <a:p>
            <a:pPr lvl="1"/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Основные понятия. </a:t>
            </a:r>
            <a:r>
              <a:rPr lang="ru-RU" sz="4000" kern="1200" dirty="0" err="1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Перцептрон</a:t>
            </a: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, слой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2846" y="836712"/>
            <a:ext cx="11495314" cy="5688632"/>
          </a:xfrm>
        </p:spPr>
        <p:txBody>
          <a:bodyPr>
            <a:noAutofit/>
          </a:bodyPr>
          <a:lstStyle/>
          <a:p>
            <a:r>
              <a:rPr lang="ru-RU" sz="2000" dirty="0" err="1">
                <a:solidFill>
                  <a:srgbClr val="C0003A"/>
                </a:solidFill>
                <a:latin typeface="Mont Regular" panose="00000700000000000000" pitchFamily="2" charset="0"/>
              </a:rPr>
              <a:t>Перцептрон</a:t>
            </a: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—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это вычислительная единица, которая получает информацию, производит над ней простые вычисления и передает ее дальше.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ru-RU" sz="2400" dirty="0"/>
              <a:t>	</a:t>
            </a:r>
            <a:r>
              <a:rPr lang="ru-RU" sz="2400" i="1" dirty="0"/>
              <a:t>Вид </a:t>
            </a:r>
            <a:r>
              <a:rPr lang="ru-RU" sz="2400" i="1" dirty="0" err="1"/>
              <a:t>перцептрона</a:t>
            </a:r>
            <a:endParaRPr lang="ru-RU" sz="2400" i="1" dirty="0"/>
          </a:p>
          <a:p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Слой </a:t>
            </a:r>
            <a:r>
              <a:rPr lang="ru-RU" sz="2000" dirty="0" err="1">
                <a:solidFill>
                  <a:srgbClr val="C0003A"/>
                </a:solidFill>
                <a:latin typeface="Mont Regular" panose="00000700000000000000" pitchFamily="2" charset="0"/>
              </a:rPr>
              <a:t>перецптнонов</a:t>
            </a: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 </a:t>
            </a:r>
            <a:r>
              <a:rPr lang="ru-RU" sz="2400" dirty="0"/>
              <a:t>–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понятие означающее набор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перцептноронов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, обрабатывающих единый массив данных.</a:t>
            </a:r>
          </a:p>
          <a:p>
            <a:pPr marL="1371600" lvl="3" indent="0">
              <a:buNone/>
            </a:pPr>
            <a:endParaRPr lang="ru-RU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41" y="1589802"/>
            <a:ext cx="4746554" cy="265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E57EF0-22AB-42B8-9049-E208EF26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273490" y="1709072"/>
            <a:ext cx="3241780" cy="32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080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1001</Words>
  <Application>Microsoft Office PowerPoint</Application>
  <PresentationFormat>Широкоэкранный</PresentationFormat>
  <Paragraphs>220</Paragraphs>
  <Slides>43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Mont Regular</vt:lpstr>
      <vt:lpstr>Mont SemiBold Italic</vt:lpstr>
      <vt:lpstr>Times New Roman</vt:lpstr>
      <vt:lpstr>Verdana</vt:lpstr>
      <vt:lpstr>Тема Office</vt:lpstr>
      <vt:lpstr>Основы нейронных сетей</vt:lpstr>
      <vt:lpstr>Нейронные сети – один из видов работы с искусственным интеллектом </vt:lpstr>
      <vt:lpstr>Презентация PowerPoint</vt:lpstr>
      <vt:lpstr>Линейные проблемы</vt:lpstr>
      <vt:lpstr>Выбор метода оценки</vt:lpstr>
      <vt:lpstr>Презентация PowerPoint</vt:lpstr>
      <vt:lpstr>Нейронные сети – один из видов работы с искусственным интеллектом </vt:lpstr>
      <vt:lpstr>Нейронные сети – один из видов работы с искусственным интеллектом </vt:lpstr>
      <vt:lpstr>Основные понятия. Перцептрон, слой</vt:lpstr>
      <vt:lpstr>Основные понятия. Синапс, матрица весов и понятие о инициализации весов</vt:lpstr>
      <vt:lpstr>Основные понятия. Функция активации – сигмоид, гиперболический тангенс, ReLU, пороговая</vt:lpstr>
      <vt:lpstr>Основные понятия. Функция активации – сигмоид, гиперболический тангенс, ReLU, пороговая</vt:lpstr>
      <vt:lpstr>Основные понятия. Многослойный перцептрон</vt:lpstr>
      <vt:lpstr>Глубокие нейронные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Подходы к архитектурам</vt:lpstr>
      <vt:lpstr>Подход с учителем</vt:lpstr>
      <vt:lpstr>Подход без учителя</vt:lpstr>
      <vt:lpstr>Подход без учителя</vt:lpstr>
      <vt:lpstr>Подход без учителя</vt:lpstr>
      <vt:lpstr>Подход без учителя</vt:lpstr>
      <vt:lpstr>Подход с полу-учителем</vt:lpstr>
      <vt:lpstr>Подход с само-учителем</vt:lpstr>
      <vt:lpstr>Подход с само-учителем</vt:lpstr>
      <vt:lpstr>Подход с само-учителем</vt:lpstr>
      <vt:lpstr>Генеративный подход</vt:lpstr>
      <vt:lpstr>Генеративно-сотязательный подход</vt:lpstr>
      <vt:lpstr>Диффузионные сети</vt:lpstr>
      <vt:lpstr>Генеративные базисные модели</vt:lpstr>
      <vt:lpstr>Генеративные базисные модели</vt:lpstr>
      <vt:lpstr>Zero-shot learning</vt:lpstr>
      <vt:lpstr>Zero-shot learning</vt:lpstr>
      <vt:lpstr>Генеративные базисные модели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нейронных сетей</dc:title>
  <dc:creator>Ронкин Михаил Владимирович</dc:creator>
  <cp:lastModifiedBy>Ронкин Михаил Владимирович</cp:lastModifiedBy>
  <cp:revision>39</cp:revision>
  <dcterms:created xsi:type="dcterms:W3CDTF">2024-07-09T13:14:28Z</dcterms:created>
  <dcterms:modified xsi:type="dcterms:W3CDTF">2025-01-09T11:13:31Z</dcterms:modified>
</cp:coreProperties>
</file>